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64"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0533"/>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97" autoAdjust="0"/>
    <p:restoredTop sz="94660"/>
  </p:normalViewPr>
  <p:slideViewPr>
    <p:cSldViewPr>
      <p:cViewPr>
        <p:scale>
          <a:sx n="90" d="100"/>
          <a:sy n="90" d="100"/>
        </p:scale>
        <p:origin x="-468"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2C0258-8B01-4655-9171-3C3C93967919}" type="doc">
      <dgm:prSet loTypeId="urn:microsoft.com/office/officeart/2005/8/layout/pyramid2" loCatId="pyramid" qsTypeId="urn:microsoft.com/office/officeart/2005/8/quickstyle/3d3" qsCatId="3D" csTypeId="urn:microsoft.com/office/officeart/2005/8/colors/accent1_2" csCatId="accent1" phldr="1"/>
      <dgm:spPr/>
    </dgm:pt>
    <dgm:pt modelId="{BF966A54-8967-4C4D-8209-77E6713EBE85}">
      <dgm:prSet phldrT="[Text]"/>
      <dgm:spPr/>
      <dgm:t>
        <a:bodyPr/>
        <a:lstStyle/>
        <a:p>
          <a:r>
            <a:rPr lang="en-US" dirty="0" smtClean="0"/>
            <a:t>Contractor</a:t>
          </a:r>
          <a:endParaRPr lang="en-US" dirty="0"/>
        </a:p>
      </dgm:t>
    </dgm:pt>
    <dgm:pt modelId="{F8426887-F459-4BE2-B6FD-91545D5FBE70}" type="parTrans" cxnId="{BBD44BC2-932F-4F91-8E8C-39DA9D25CF93}">
      <dgm:prSet/>
      <dgm:spPr/>
      <dgm:t>
        <a:bodyPr/>
        <a:lstStyle/>
        <a:p>
          <a:endParaRPr lang="en-US"/>
        </a:p>
      </dgm:t>
    </dgm:pt>
    <dgm:pt modelId="{5047366A-4DF0-4E27-AC5A-7170DAAB5C54}" type="sibTrans" cxnId="{BBD44BC2-932F-4F91-8E8C-39DA9D25CF93}">
      <dgm:prSet/>
      <dgm:spPr/>
      <dgm:t>
        <a:bodyPr/>
        <a:lstStyle/>
        <a:p>
          <a:endParaRPr lang="en-US"/>
        </a:p>
      </dgm:t>
    </dgm:pt>
    <dgm:pt modelId="{A5E483C3-BB87-4DCC-9231-DA4ED164E7B0}">
      <dgm:prSet phldrT="[Text]"/>
      <dgm:spPr/>
      <dgm:t>
        <a:bodyPr/>
        <a:lstStyle/>
        <a:p>
          <a:r>
            <a:rPr lang="en-US" dirty="0" smtClean="0"/>
            <a:t>Subcontractor</a:t>
          </a:r>
          <a:endParaRPr lang="en-US" dirty="0"/>
        </a:p>
      </dgm:t>
    </dgm:pt>
    <dgm:pt modelId="{273C890E-7EF3-4B49-900F-EF42B1C0DBD7}" type="parTrans" cxnId="{07C31561-001E-4089-9887-260588132E35}">
      <dgm:prSet/>
      <dgm:spPr/>
      <dgm:t>
        <a:bodyPr/>
        <a:lstStyle/>
        <a:p>
          <a:endParaRPr lang="en-US"/>
        </a:p>
      </dgm:t>
    </dgm:pt>
    <dgm:pt modelId="{918CD506-445C-4EB6-9680-A1765060BCBF}" type="sibTrans" cxnId="{07C31561-001E-4089-9887-260588132E35}">
      <dgm:prSet/>
      <dgm:spPr/>
      <dgm:t>
        <a:bodyPr/>
        <a:lstStyle/>
        <a:p>
          <a:endParaRPr lang="en-US"/>
        </a:p>
      </dgm:t>
    </dgm:pt>
    <dgm:pt modelId="{2ECEF2AF-B3D6-4DB5-859F-C3970F9B126E}">
      <dgm:prSet phldrT="[Text]"/>
      <dgm:spPr/>
      <dgm:t>
        <a:bodyPr/>
        <a:lstStyle/>
        <a:p>
          <a:r>
            <a:rPr lang="en-US" dirty="0" smtClean="0"/>
            <a:t>Sub-subcontractor</a:t>
          </a:r>
          <a:endParaRPr lang="en-US" dirty="0"/>
        </a:p>
      </dgm:t>
    </dgm:pt>
    <dgm:pt modelId="{465C8F38-C3BC-487D-8E06-145BA6B8EC7E}" type="parTrans" cxnId="{D0D524AF-2027-45FD-BE06-62A77BFBD3C8}">
      <dgm:prSet/>
      <dgm:spPr/>
      <dgm:t>
        <a:bodyPr/>
        <a:lstStyle/>
        <a:p>
          <a:endParaRPr lang="en-US"/>
        </a:p>
      </dgm:t>
    </dgm:pt>
    <dgm:pt modelId="{1F399D84-5AAB-4E99-8346-56F75FFAC56B}" type="sibTrans" cxnId="{D0D524AF-2027-45FD-BE06-62A77BFBD3C8}">
      <dgm:prSet/>
      <dgm:spPr/>
      <dgm:t>
        <a:bodyPr/>
        <a:lstStyle/>
        <a:p>
          <a:endParaRPr lang="en-US"/>
        </a:p>
      </dgm:t>
    </dgm:pt>
    <dgm:pt modelId="{65A86143-2730-4E01-970A-0A4C8C432233}" type="pres">
      <dgm:prSet presAssocID="{D72C0258-8B01-4655-9171-3C3C93967919}" presName="compositeShape" presStyleCnt="0">
        <dgm:presLayoutVars>
          <dgm:dir/>
          <dgm:resizeHandles/>
        </dgm:presLayoutVars>
      </dgm:prSet>
      <dgm:spPr/>
    </dgm:pt>
    <dgm:pt modelId="{132FCD95-A4A8-4CC9-B684-1A64852708BB}" type="pres">
      <dgm:prSet presAssocID="{D72C0258-8B01-4655-9171-3C3C93967919}" presName="pyramid" presStyleLbl="node1" presStyleIdx="0" presStyleCnt="1"/>
      <dgm:spPr/>
    </dgm:pt>
    <dgm:pt modelId="{9C0A75D1-B691-4641-8BFB-FEC8DD34DF1D}" type="pres">
      <dgm:prSet presAssocID="{D72C0258-8B01-4655-9171-3C3C93967919}" presName="theList" presStyleCnt="0"/>
      <dgm:spPr/>
    </dgm:pt>
    <dgm:pt modelId="{BFC7D3F2-21F1-4D49-B69C-986849AFED8D}" type="pres">
      <dgm:prSet presAssocID="{BF966A54-8967-4C4D-8209-77E6713EBE85}" presName="aNode" presStyleLbl="fgAcc1" presStyleIdx="0" presStyleCnt="3">
        <dgm:presLayoutVars>
          <dgm:bulletEnabled val="1"/>
        </dgm:presLayoutVars>
      </dgm:prSet>
      <dgm:spPr/>
      <dgm:t>
        <a:bodyPr/>
        <a:lstStyle/>
        <a:p>
          <a:endParaRPr lang="en-US"/>
        </a:p>
      </dgm:t>
    </dgm:pt>
    <dgm:pt modelId="{D1ADA88E-D748-4C9B-B4DD-57F6DC2D5002}" type="pres">
      <dgm:prSet presAssocID="{BF966A54-8967-4C4D-8209-77E6713EBE85}" presName="aSpace" presStyleCnt="0"/>
      <dgm:spPr/>
    </dgm:pt>
    <dgm:pt modelId="{A0A7A263-2580-4937-AEDF-4F92D401E2B8}" type="pres">
      <dgm:prSet presAssocID="{A5E483C3-BB87-4DCC-9231-DA4ED164E7B0}" presName="aNode" presStyleLbl="fgAcc1" presStyleIdx="1" presStyleCnt="3">
        <dgm:presLayoutVars>
          <dgm:bulletEnabled val="1"/>
        </dgm:presLayoutVars>
      </dgm:prSet>
      <dgm:spPr/>
      <dgm:t>
        <a:bodyPr/>
        <a:lstStyle/>
        <a:p>
          <a:endParaRPr lang="en-US"/>
        </a:p>
      </dgm:t>
    </dgm:pt>
    <dgm:pt modelId="{C56CA5C6-DF19-4CDD-83B1-74E715ACD014}" type="pres">
      <dgm:prSet presAssocID="{A5E483C3-BB87-4DCC-9231-DA4ED164E7B0}" presName="aSpace" presStyleCnt="0"/>
      <dgm:spPr/>
    </dgm:pt>
    <dgm:pt modelId="{97AE4C7E-E353-4182-86D5-6AF73C9B5B5D}" type="pres">
      <dgm:prSet presAssocID="{2ECEF2AF-B3D6-4DB5-859F-C3970F9B126E}" presName="aNode" presStyleLbl="fgAcc1" presStyleIdx="2" presStyleCnt="3">
        <dgm:presLayoutVars>
          <dgm:bulletEnabled val="1"/>
        </dgm:presLayoutVars>
      </dgm:prSet>
      <dgm:spPr/>
      <dgm:t>
        <a:bodyPr/>
        <a:lstStyle/>
        <a:p>
          <a:endParaRPr lang="en-US"/>
        </a:p>
      </dgm:t>
    </dgm:pt>
    <dgm:pt modelId="{4CFF483E-D235-4EC8-AE61-67DCAF256EC2}" type="pres">
      <dgm:prSet presAssocID="{2ECEF2AF-B3D6-4DB5-859F-C3970F9B126E}" presName="aSpace" presStyleCnt="0"/>
      <dgm:spPr/>
    </dgm:pt>
  </dgm:ptLst>
  <dgm:cxnLst>
    <dgm:cxn modelId="{DEF5BEFC-9762-4F2C-9521-740A7BF960FB}" type="presOf" srcId="{D72C0258-8B01-4655-9171-3C3C93967919}" destId="{65A86143-2730-4E01-970A-0A4C8C432233}" srcOrd="0" destOrd="0" presId="urn:microsoft.com/office/officeart/2005/8/layout/pyramid2"/>
    <dgm:cxn modelId="{CA8C426D-079F-4865-A92E-43A916607945}" type="presOf" srcId="{BF966A54-8967-4C4D-8209-77E6713EBE85}" destId="{BFC7D3F2-21F1-4D49-B69C-986849AFED8D}" srcOrd="0" destOrd="0" presId="urn:microsoft.com/office/officeart/2005/8/layout/pyramid2"/>
    <dgm:cxn modelId="{13B3AEE7-5A5C-4553-97E9-76443E37D9EF}" type="presOf" srcId="{A5E483C3-BB87-4DCC-9231-DA4ED164E7B0}" destId="{A0A7A263-2580-4937-AEDF-4F92D401E2B8}" srcOrd="0" destOrd="0" presId="urn:microsoft.com/office/officeart/2005/8/layout/pyramid2"/>
    <dgm:cxn modelId="{BBD44BC2-932F-4F91-8E8C-39DA9D25CF93}" srcId="{D72C0258-8B01-4655-9171-3C3C93967919}" destId="{BF966A54-8967-4C4D-8209-77E6713EBE85}" srcOrd="0" destOrd="0" parTransId="{F8426887-F459-4BE2-B6FD-91545D5FBE70}" sibTransId="{5047366A-4DF0-4E27-AC5A-7170DAAB5C54}"/>
    <dgm:cxn modelId="{2C73477D-1309-4CA0-9272-B9E50812405F}" type="presOf" srcId="{2ECEF2AF-B3D6-4DB5-859F-C3970F9B126E}" destId="{97AE4C7E-E353-4182-86D5-6AF73C9B5B5D}" srcOrd="0" destOrd="0" presId="urn:microsoft.com/office/officeart/2005/8/layout/pyramid2"/>
    <dgm:cxn modelId="{07C31561-001E-4089-9887-260588132E35}" srcId="{D72C0258-8B01-4655-9171-3C3C93967919}" destId="{A5E483C3-BB87-4DCC-9231-DA4ED164E7B0}" srcOrd="1" destOrd="0" parTransId="{273C890E-7EF3-4B49-900F-EF42B1C0DBD7}" sibTransId="{918CD506-445C-4EB6-9680-A1765060BCBF}"/>
    <dgm:cxn modelId="{D0D524AF-2027-45FD-BE06-62A77BFBD3C8}" srcId="{D72C0258-8B01-4655-9171-3C3C93967919}" destId="{2ECEF2AF-B3D6-4DB5-859F-C3970F9B126E}" srcOrd="2" destOrd="0" parTransId="{465C8F38-C3BC-487D-8E06-145BA6B8EC7E}" sibTransId="{1F399D84-5AAB-4E99-8346-56F75FFAC56B}"/>
    <dgm:cxn modelId="{0904C690-37A6-4877-AB5D-BD6C9723287B}" type="presParOf" srcId="{65A86143-2730-4E01-970A-0A4C8C432233}" destId="{132FCD95-A4A8-4CC9-B684-1A64852708BB}" srcOrd="0" destOrd="0" presId="urn:microsoft.com/office/officeart/2005/8/layout/pyramid2"/>
    <dgm:cxn modelId="{32E4CAAD-B638-40F7-90B2-AFBAA724374D}" type="presParOf" srcId="{65A86143-2730-4E01-970A-0A4C8C432233}" destId="{9C0A75D1-B691-4641-8BFB-FEC8DD34DF1D}" srcOrd="1" destOrd="0" presId="urn:microsoft.com/office/officeart/2005/8/layout/pyramid2"/>
    <dgm:cxn modelId="{5B194320-DBA6-4A99-B938-090D7FAEA87B}" type="presParOf" srcId="{9C0A75D1-B691-4641-8BFB-FEC8DD34DF1D}" destId="{BFC7D3F2-21F1-4D49-B69C-986849AFED8D}" srcOrd="0" destOrd="0" presId="urn:microsoft.com/office/officeart/2005/8/layout/pyramid2"/>
    <dgm:cxn modelId="{2371996D-11D9-4508-B539-C9A0E0A47284}" type="presParOf" srcId="{9C0A75D1-B691-4641-8BFB-FEC8DD34DF1D}" destId="{D1ADA88E-D748-4C9B-B4DD-57F6DC2D5002}" srcOrd="1" destOrd="0" presId="urn:microsoft.com/office/officeart/2005/8/layout/pyramid2"/>
    <dgm:cxn modelId="{2F45F288-DA8E-4A1E-B79C-91D00747A64E}" type="presParOf" srcId="{9C0A75D1-B691-4641-8BFB-FEC8DD34DF1D}" destId="{A0A7A263-2580-4937-AEDF-4F92D401E2B8}" srcOrd="2" destOrd="0" presId="urn:microsoft.com/office/officeart/2005/8/layout/pyramid2"/>
    <dgm:cxn modelId="{5F77FF56-CE87-4F7E-92AE-4ACD4953E68A}" type="presParOf" srcId="{9C0A75D1-B691-4641-8BFB-FEC8DD34DF1D}" destId="{C56CA5C6-DF19-4CDD-83B1-74E715ACD014}" srcOrd="3" destOrd="0" presId="urn:microsoft.com/office/officeart/2005/8/layout/pyramid2"/>
    <dgm:cxn modelId="{C0DA274F-C622-4C8A-95D9-647B2FA36820}" type="presParOf" srcId="{9C0A75D1-B691-4641-8BFB-FEC8DD34DF1D}" destId="{97AE4C7E-E353-4182-86D5-6AF73C9B5B5D}" srcOrd="4" destOrd="0" presId="urn:microsoft.com/office/officeart/2005/8/layout/pyramid2"/>
    <dgm:cxn modelId="{E9CF3E24-8169-4FDF-9293-A406B5C81C9F}" type="presParOf" srcId="{9C0A75D1-B691-4641-8BFB-FEC8DD34DF1D}" destId="{4CFF483E-D235-4EC8-AE61-67DCAF256EC2}"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5BE081-E565-46DE-A295-2839FB7A9EF6}" type="doc">
      <dgm:prSet loTypeId="urn:microsoft.com/office/officeart/2005/8/layout/hierarchy1" loCatId="hierarchy" qsTypeId="urn:microsoft.com/office/officeart/2005/8/quickstyle/3d3" qsCatId="3D" csTypeId="urn:microsoft.com/office/officeart/2005/8/colors/accent1_2" csCatId="accent1" phldr="1"/>
      <dgm:spPr/>
      <dgm:t>
        <a:bodyPr/>
        <a:lstStyle/>
        <a:p>
          <a:endParaRPr lang="en-US"/>
        </a:p>
      </dgm:t>
    </dgm:pt>
    <dgm:pt modelId="{5E4CB441-3812-406C-9D88-DD6A04766A09}">
      <dgm:prSet phldrT="[Text]"/>
      <dgm:spPr/>
      <dgm:t>
        <a:bodyPr/>
        <a:lstStyle/>
        <a:p>
          <a:r>
            <a:rPr lang="en-US" dirty="0" smtClean="0"/>
            <a:t>Contractor</a:t>
          </a:r>
          <a:endParaRPr lang="en-US" dirty="0"/>
        </a:p>
      </dgm:t>
    </dgm:pt>
    <dgm:pt modelId="{A49D8CAF-A437-4C37-93CF-E2FF387BB5C1}" type="parTrans" cxnId="{C72B7A8F-C909-49AC-8E7B-4F5426A573AF}">
      <dgm:prSet/>
      <dgm:spPr/>
      <dgm:t>
        <a:bodyPr/>
        <a:lstStyle/>
        <a:p>
          <a:endParaRPr lang="en-US"/>
        </a:p>
      </dgm:t>
    </dgm:pt>
    <dgm:pt modelId="{09C09858-1657-409E-ACF9-FE3911FF630B}" type="sibTrans" cxnId="{C72B7A8F-C909-49AC-8E7B-4F5426A573AF}">
      <dgm:prSet/>
      <dgm:spPr/>
      <dgm:t>
        <a:bodyPr/>
        <a:lstStyle/>
        <a:p>
          <a:endParaRPr lang="en-US"/>
        </a:p>
      </dgm:t>
    </dgm:pt>
    <dgm:pt modelId="{A8267887-038E-4878-9AC0-4C1029CB9170}">
      <dgm:prSet phldrT="[Text]"/>
      <dgm:spPr/>
      <dgm:t>
        <a:bodyPr/>
        <a:lstStyle/>
        <a:p>
          <a:r>
            <a:rPr lang="en-US" dirty="0" smtClean="0"/>
            <a:t>Subcontractor</a:t>
          </a:r>
          <a:endParaRPr lang="en-US" dirty="0"/>
        </a:p>
      </dgm:t>
    </dgm:pt>
    <dgm:pt modelId="{2BA4AFBF-D650-4AB5-ACEF-C394AEE680E3}" type="parTrans" cxnId="{65C23BD3-8BB1-4E87-A939-601B489230CA}">
      <dgm:prSet/>
      <dgm:spPr/>
      <dgm:t>
        <a:bodyPr/>
        <a:lstStyle/>
        <a:p>
          <a:endParaRPr lang="en-US"/>
        </a:p>
      </dgm:t>
    </dgm:pt>
    <dgm:pt modelId="{AC1D0943-C33C-4C75-9AFB-3F3F283328D0}" type="sibTrans" cxnId="{65C23BD3-8BB1-4E87-A939-601B489230CA}">
      <dgm:prSet/>
      <dgm:spPr/>
      <dgm:t>
        <a:bodyPr/>
        <a:lstStyle/>
        <a:p>
          <a:endParaRPr lang="en-US"/>
        </a:p>
      </dgm:t>
    </dgm:pt>
    <dgm:pt modelId="{C0403455-51D4-4B1C-A0FC-1040513BEB41}">
      <dgm:prSet phldrT="[Text]"/>
      <dgm:spPr/>
      <dgm:t>
        <a:bodyPr/>
        <a:lstStyle/>
        <a:p>
          <a:r>
            <a:rPr lang="en-US" dirty="0" smtClean="0"/>
            <a:t>Material Supplier to Subcontractor</a:t>
          </a:r>
          <a:endParaRPr lang="en-US" dirty="0"/>
        </a:p>
      </dgm:t>
    </dgm:pt>
    <dgm:pt modelId="{10361374-A430-4690-A49B-60BFA58128EF}" type="parTrans" cxnId="{B6827752-2C6F-4E4F-BFEC-09898D838FF9}">
      <dgm:prSet/>
      <dgm:spPr/>
      <dgm:t>
        <a:bodyPr/>
        <a:lstStyle/>
        <a:p>
          <a:endParaRPr lang="en-US"/>
        </a:p>
      </dgm:t>
    </dgm:pt>
    <dgm:pt modelId="{6FA8E51A-1FE2-4482-A065-1DAFDED7F954}" type="sibTrans" cxnId="{B6827752-2C6F-4E4F-BFEC-09898D838FF9}">
      <dgm:prSet/>
      <dgm:spPr/>
      <dgm:t>
        <a:bodyPr/>
        <a:lstStyle/>
        <a:p>
          <a:endParaRPr lang="en-US"/>
        </a:p>
      </dgm:t>
    </dgm:pt>
    <dgm:pt modelId="{7C85F72F-6B75-44D9-9504-131DFF29C1EA}">
      <dgm:prSet phldrT="[Text]"/>
      <dgm:spPr/>
      <dgm:t>
        <a:bodyPr/>
        <a:lstStyle/>
        <a:p>
          <a:r>
            <a:rPr lang="en-US" dirty="0" smtClean="0"/>
            <a:t>Sub-subcontractor</a:t>
          </a:r>
          <a:endParaRPr lang="en-US" dirty="0"/>
        </a:p>
      </dgm:t>
    </dgm:pt>
    <dgm:pt modelId="{1EDF5098-8498-4308-B8D1-87BDFC0B347F}" type="parTrans" cxnId="{56232984-12A7-4AF1-AC0B-B7448BE8EA2F}">
      <dgm:prSet/>
      <dgm:spPr/>
      <dgm:t>
        <a:bodyPr/>
        <a:lstStyle/>
        <a:p>
          <a:endParaRPr lang="en-US"/>
        </a:p>
      </dgm:t>
    </dgm:pt>
    <dgm:pt modelId="{5AFDDF8C-E832-4082-92A2-6A80FB58E75C}" type="sibTrans" cxnId="{56232984-12A7-4AF1-AC0B-B7448BE8EA2F}">
      <dgm:prSet/>
      <dgm:spPr/>
      <dgm:t>
        <a:bodyPr/>
        <a:lstStyle/>
        <a:p>
          <a:endParaRPr lang="en-US"/>
        </a:p>
      </dgm:t>
    </dgm:pt>
    <dgm:pt modelId="{EB56BF08-7E8B-4ADF-B912-F2C810EE2CBF}">
      <dgm:prSet phldrT="[Text]"/>
      <dgm:spPr/>
      <dgm:t>
        <a:bodyPr/>
        <a:lstStyle/>
        <a:p>
          <a:r>
            <a:rPr lang="en-US" dirty="0" smtClean="0"/>
            <a:t>Material Supplier to Contractor</a:t>
          </a:r>
          <a:endParaRPr lang="en-US" dirty="0"/>
        </a:p>
      </dgm:t>
    </dgm:pt>
    <dgm:pt modelId="{6AA25B43-AD2C-4992-9F44-69304E482AB9}" type="parTrans" cxnId="{BD2EB520-1B71-43D7-B259-30CB23C36F0F}">
      <dgm:prSet/>
      <dgm:spPr/>
      <dgm:t>
        <a:bodyPr/>
        <a:lstStyle/>
        <a:p>
          <a:endParaRPr lang="en-US"/>
        </a:p>
      </dgm:t>
    </dgm:pt>
    <dgm:pt modelId="{398BEB37-0753-47F7-B1E9-6238B305618F}" type="sibTrans" cxnId="{BD2EB520-1B71-43D7-B259-30CB23C36F0F}">
      <dgm:prSet/>
      <dgm:spPr/>
      <dgm:t>
        <a:bodyPr/>
        <a:lstStyle/>
        <a:p>
          <a:endParaRPr lang="en-US"/>
        </a:p>
      </dgm:t>
    </dgm:pt>
    <dgm:pt modelId="{5B93F709-7F40-4D93-A3C4-2749849CD53F}">
      <dgm:prSet/>
      <dgm:spPr/>
      <dgm:t>
        <a:bodyPr/>
        <a:lstStyle/>
        <a:p>
          <a:r>
            <a:rPr lang="en-US" dirty="0" smtClean="0"/>
            <a:t>Material Supplier to Sub-sub</a:t>
          </a:r>
          <a:endParaRPr lang="en-US" dirty="0"/>
        </a:p>
      </dgm:t>
    </dgm:pt>
    <dgm:pt modelId="{A391F4EE-14BB-4AAD-B65E-8972496F1C6D}" type="parTrans" cxnId="{28546D89-71BD-446B-B8FC-39773FAF8F7E}">
      <dgm:prSet/>
      <dgm:spPr/>
      <dgm:t>
        <a:bodyPr/>
        <a:lstStyle/>
        <a:p>
          <a:endParaRPr lang="en-US"/>
        </a:p>
      </dgm:t>
    </dgm:pt>
    <dgm:pt modelId="{C993B52A-1266-4E5A-8A44-8591B16E414B}" type="sibTrans" cxnId="{28546D89-71BD-446B-B8FC-39773FAF8F7E}">
      <dgm:prSet/>
      <dgm:spPr/>
      <dgm:t>
        <a:bodyPr/>
        <a:lstStyle/>
        <a:p>
          <a:endParaRPr lang="en-US"/>
        </a:p>
      </dgm:t>
    </dgm:pt>
    <dgm:pt modelId="{97D0CA87-26EF-4A6F-BB9B-F3460D03E766}" type="pres">
      <dgm:prSet presAssocID="{205BE081-E565-46DE-A295-2839FB7A9EF6}" presName="hierChild1" presStyleCnt="0">
        <dgm:presLayoutVars>
          <dgm:chPref val="1"/>
          <dgm:dir/>
          <dgm:animOne val="branch"/>
          <dgm:animLvl val="lvl"/>
          <dgm:resizeHandles/>
        </dgm:presLayoutVars>
      </dgm:prSet>
      <dgm:spPr/>
    </dgm:pt>
    <dgm:pt modelId="{7A76A87F-F390-49F9-BFE3-EE9E71DF75CB}" type="pres">
      <dgm:prSet presAssocID="{5E4CB441-3812-406C-9D88-DD6A04766A09}" presName="hierRoot1" presStyleCnt="0"/>
      <dgm:spPr/>
    </dgm:pt>
    <dgm:pt modelId="{F28E0C19-8C41-4907-91AC-E930CFD8BA8C}" type="pres">
      <dgm:prSet presAssocID="{5E4CB441-3812-406C-9D88-DD6A04766A09}" presName="composite" presStyleCnt="0"/>
      <dgm:spPr/>
    </dgm:pt>
    <dgm:pt modelId="{D939168E-6A77-4FAC-A0E5-4D3202087C40}" type="pres">
      <dgm:prSet presAssocID="{5E4CB441-3812-406C-9D88-DD6A04766A09}" presName="background" presStyleLbl="node0" presStyleIdx="0" presStyleCnt="1"/>
      <dgm:spPr/>
    </dgm:pt>
    <dgm:pt modelId="{EC6CB10C-D5E7-4739-AADE-E03072E130C9}" type="pres">
      <dgm:prSet presAssocID="{5E4CB441-3812-406C-9D88-DD6A04766A09}" presName="text" presStyleLbl="fgAcc0" presStyleIdx="0" presStyleCnt="1">
        <dgm:presLayoutVars>
          <dgm:chPref val="3"/>
        </dgm:presLayoutVars>
      </dgm:prSet>
      <dgm:spPr/>
    </dgm:pt>
    <dgm:pt modelId="{735E4F19-AE13-4E1D-AEA4-4A7EBBE9470E}" type="pres">
      <dgm:prSet presAssocID="{5E4CB441-3812-406C-9D88-DD6A04766A09}" presName="hierChild2" presStyleCnt="0"/>
      <dgm:spPr/>
    </dgm:pt>
    <dgm:pt modelId="{14ECB827-3957-44C0-82E2-9EA6F8FCBCCB}" type="pres">
      <dgm:prSet presAssocID="{2BA4AFBF-D650-4AB5-ACEF-C394AEE680E3}" presName="Name10" presStyleLbl="parChTrans1D2" presStyleIdx="0" presStyleCnt="2"/>
      <dgm:spPr/>
    </dgm:pt>
    <dgm:pt modelId="{6E72D455-C359-43E7-A28E-233B1FDB1C4C}" type="pres">
      <dgm:prSet presAssocID="{A8267887-038E-4878-9AC0-4C1029CB9170}" presName="hierRoot2" presStyleCnt="0"/>
      <dgm:spPr/>
    </dgm:pt>
    <dgm:pt modelId="{6C64F734-5711-48D5-AAC0-5F0436A0DFC4}" type="pres">
      <dgm:prSet presAssocID="{A8267887-038E-4878-9AC0-4C1029CB9170}" presName="composite2" presStyleCnt="0"/>
      <dgm:spPr/>
    </dgm:pt>
    <dgm:pt modelId="{3698AF07-A88E-4F05-9355-679AF6FBE291}" type="pres">
      <dgm:prSet presAssocID="{A8267887-038E-4878-9AC0-4C1029CB9170}" presName="background2" presStyleLbl="node2" presStyleIdx="0" presStyleCnt="2"/>
      <dgm:spPr/>
    </dgm:pt>
    <dgm:pt modelId="{E2F3B654-AE21-4635-B88D-68F44CCD6891}" type="pres">
      <dgm:prSet presAssocID="{A8267887-038E-4878-9AC0-4C1029CB9170}" presName="text2" presStyleLbl="fgAcc2" presStyleIdx="0" presStyleCnt="2" custLinFactX="-24648" custLinFactNeighborX="-100000" custLinFactNeighborY="-23549">
        <dgm:presLayoutVars>
          <dgm:chPref val="3"/>
        </dgm:presLayoutVars>
      </dgm:prSet>
      <dgm:spPr/>
      <dgm:t>
        <a:bodyPr/>
        <a:lstStyle/>
        <a:p>
          <a:endParaRPr lang="en-US"/>
        </a:p>
      </dgm:t>
    </dgm:pt>
    <dgm:pt modelId="{A102D3D1-969E-4A4C-914C-DEF6ED91E044}" type="pres">
      <dgm:prSet presAssocID="{A8267887-038E-4878-9AC0-4C1029CB9170}" presName="hierChild3" presStyleCnt="0"/>
      <dgm:spPr/>
    </dgm:pt>
    <dgm:pt modelId="{4E27D083-DBF0-4EAE-8B85-7973A0A5B776}" type="pres">
      <dgm:prSet presAssocID="{10361374-A430-4690-A49B-60BFA58128EF}" presName="Name17" presStyleLbl="parChTrans1D3" presStyleIdx="0" presStyleCnt="2"/>
      <dgm:spPr/>
    </dgm:pt>
    <dgm:pt modelId="{71506586-2139-4288-872F-97BB1C4819D1}" type="pres">
      <dgm:prSet presAssocID="{C0403455-51D4-4B1C-A0FC-1040513BEB41}" presName="hierRoot3" presStyleCnt="0"/>
      <dgm:spPr/>
    </dgm:pt>
    <dgm:pt modelId="{C46BE209-4EE7-453B-8BA3-CECA8AD3EF77}" type="pres">
      <dgm:prSet presAssocID="{C0403455-51D4-4B1C-A0FC-1040513BEB41}" presName="composite3" presStyleCnt="0"/>
      <dgm:spPr/>
    </dgm:pt>
    <dgm:pt modelId="{D3899CD1-AD84-4F4F-8A20-EB1E6B23898C}" type="pres">
      <dgm:prSet presAssocID="{C0403455-51D4-4B1C-A0FC-1040513BEB41}" presName="background3" presStyleLbl="node3" presStyleIdx="0" presStyleCnt="2"/>
      <dgm:spPr/>
    </dgm:pt>
    <dgm:pt modelId="{455F6C5A-4DB7-4FF9-BE43-6D5C58BC3639}" type="pres">
      <dgm:prSet presAssocID="{C0403455-51D4-4B1C-A0FC-1040513BEB41}" presName="text3" presStyleLbl="fgAcc3" presStyleIdx="0" presStyleCnt="2" custLinFactX="-49100" custLinFactNeighborX="-100000" custLinFactNeighborY="-917">
        <dgm:presLayoutVars>
          <dgm:chPref val="3"/>
        </dgm:presLayoutVars>
      </dgm:prSet>
      <dgm:spPr/>
    </dgm:pt>
    <dgm:pt modelId="{CC220292-29EF-4076-A8D3-FB2896C7A57A}" type="pres">
      <dgm:prSet presAssocID="{C0403455-51D4-4B1C-A0FC-1040513BEB41}" presName="hierChild4" presStyleCnt="0"/>
      <dgm:spPr/>
    </dgm:pt>
    <dgm:pt modelId="{BA4190C6-681E-49EE-AD96-032B14F1E936}" type="pres">
      <dgm:prSet presAssocID="{1EDF5098-8498-4308-B8D1-87BDFC0B347F}" presName="Name17" presStyleLbl="parChTrans1D3" presStyleIdx="1" presStyleCnt="2"/>
      <dgm:spPr/>
    </dgm:pt>
    <dgm:pt modelId="{B1C384C4-E976-42E2-BDF7-72C06B8D35B7}" type="pres">
      <dgm:prSet presAssocID="{7C85F72F-6B75-44D9-9504-131DFF29C1EA}" presName="hierRoot3" presStyleCnt="0"/>
      <dgm:spPr/>
    </dgm:pt>
    <dgm:pt modelId="{6EC32E68-E91D-49D3-9E7F-B65E39E9E3D5}" type="pres">
      <dgm:prSet presAssocID="{7C85F72F-6B75-44D9-9504-131DFF29C1EA}" presName="composite3" presStyleCnt="0"/>
      <dgm:spPr/>
    </dgm:pt>
    <dgm:pt modelId="{B47B9B1A-1719-49B3-B624-A445AEE40FF0}" type="pres">
      <dgm:prSet presAssocID="{7C85F72F-6B75-44D9-9504-131DFF29C1EA}" presName="background3" presStyleLbl="node3" presStyleIdx="1" presStyleCnt="2"/>
      <dgm:spPr/>
    </dgm:pt>
    <dgm:pt modelId="{405FD890-653C-4646-95F0-CEF5F4479F45}" type="pres">
      <dgm:prSet presAssocID="{7C85F72F-6B75-44D9-9504-131DFF29C1EA}" presName="text3" presStyleLbl="fgAcc3" presStyleIdx="1" presStyleCnt="2" custLinFactNeighborX="-85935" custLinFactNeighborY="-917">
        <dgm:presLayoutVars>
          <dgm:chPref val="3"/>
        </dgm:presLayoutVars>
      </dgm:prSet>
      <dgm:spPr/>
    </dgm:pt>
    <dgm:pt modelId="{A1595061-E2F3-4E81-9556-7232A7D14676}" type="pres">
      <dgm:prSet presAssocID="{7C85F72F-6B75-44D9-9504-131DFF29C1EA}" presName="hierChild4" presStyleCnt="0"/>
      <dgm:spPr/>
    </dgm:pt>
    <dgm:pt modelId="{523A4FAB-491E-495E-841F-C6B5B6A1C966}" type="pres">
      <dgm:prSet presAssocID="{A391F4EE-14BB-4AAD-B65E-8972496F1C6D}" presName="Name23" presStyleLbl="parChTrans1D4" presStyleIdx="0" presStyleCnt="1"/>
      <dgm:spPr/>
    </dgm:pt>
    <dgm:pt modelId="{2A790625-95CB-421A-A34D-DB4D5FAAC64D}" type="pres">
      <dgm:prSet presAssocID="{5B93F709-7F40-4D93-A3C4-2749849CD53F}" presName="hierRoot4" presStyleCnt="0"/>
      <dgm:spPr/>
    </dgm:pt>
    <dgm:pt modelId="{EE225F08-20CC-49A3-882D-C00EA01E5025}" type="pres">
      <dgm:prSet presAssocID="{5B93F709-7F40-4D93-A3C4-2749849CD53F}" presName="composite4" presStyleCnt="0"/>
      <dgm:spPr/>
    </dgm:pt>
    <dgm:pt modelId="{AF8E1D34-7CCD-4774-831A-444D2D4239C4}" type="pres">
      <dgm:prSet presAssocID="{5B93F709-7F40-4D93-A3C4-2749849CD53F}" presName="background4" presStyleLbl="node4" presStyleIdx="0" presStyleCnt="1"/>
      <dgm:spPr/>
    </dgm:pt>
    <dgm:pt modelId="{1511B136-18D6-400E-A6E3-AEF74FA7A2A3}" type="pres">
      <dgm:prSet presAssocID="{5B93F709-7F40-4D93-A3C4-2749849CD53F}" presName="text4" presStyleLbl="fgAcc4" presStyleIdx="0" presStyleCnt="1" custLinFactNeighborX="35280" custLinFactNeighborY="-23201">
        <dgm:presLayoutVars>
          <dgm:chPref val="3"/>
        </dgm:presLayoutVars>
      </dgm:prSet>
      <dgm:spPr/>
      <dgm:t>
        <a:bodyPr/>
        <a:lstStyle/>
        <a:p>
          <a:endParaRPr lang="en-US"/>
        </a:p>
      </dgm:t>
    </dgm:pt>
    <dgm:pt modelId="{0CF64CCA-0058-4054-8DC5-63A63EBF1FD8}" type="pres">
      <dgm:prSet presAssocID="{5B93F709-7F40-4D93-A3C4-2749849CD53F}" presName="hierChild5" presStyleCnt="0"/>
      <dgm:spPr/>
    </dgm:pt>
    <dgm:pt modelId="{BE06B46E-A442-45F1-8203-2629073FC5AE}" type="pres">
      <dgm:prSet presAssocID="{6AA25B43-AD2C-4992-9F44-69304E482AB9}" presName="Name10" presStyleLbl="parChTrans1D2" presStyleIdx="1" presStyleCnt="2"/>
      <dgm:spPr/>
    </dgm:pt>
    <dgm:pt modelId="{E2284CAD-6611-4E98-A13C-D7852457BCE1}" type="pres">
      <dgm:prSet presAssocID="{EB56BF08-7E8B-4ADF-B912-F2C810EE2CBF}" presName="hierRoot2" presStyleCnt="0"/>
      <dgm:spPr/>
    </dgm:pt>
    <dgm:pt modelId="{0C771FBE-0508-41DE-AD35-EF859A34E2E2}" type="pres">
      <dgm:prSet presAssocID="{EB56BF08-7E8B-4ADF-B912-F2C810EE2CBF}" presName="composite2" presStyleCnt="0"/>
      <dgm:spPr/>
    </dgm:pt>
    <dgm:pt modelId="{F40AA777-5856-48E7-8ADB-5A2E4A1FC191}" type="pres">
      <dgm:prSet presAssocID="{EB56BF08-7E8B-4ADF-B912-F2C810EE2CBF}" presName="background2" presStyleLbl="node2" presStyleIdx="1" presStyleCnt="2"/>
      <dgm:spPr/>
    </dgm:pt>
    <dgm:pt modelId="{824729C8-133C-4D56-9A3C-9E677D2AEB75}" type="pres">
      <dgm:prSet presAssocID="{EB56BF08-7E8B-4ADF-B912-F2C810EE2CBF}" presName="text2" presStyleLbl="fgAcc2" presStyleIdx="1" presStyleCnt="2" custLinFactX="66686" custLinFactNeighborX="100000" custLinFactNeighborY="-34777">
        <dgm:presLayoutVars>
          <dgm:chPref val="3"/>
        </dgm:presLayoutVars>
      </dgm:prSet>
      <dgm:spPr/>
    </dgm:pt>
    <dgm:pt modelId="{7B1483E1-4ABA-4327-82B3-D1948334524F}" type="pres">
      <dgm:prSet presAssocID="{EB56BF08-7E8B-4ADF-B912-F2C810EE2CBF}" presName="hierChild3" presStyleCnt="0"/>
      <dgm:spPr/>
    </dgm:pt>
  </dgm:ptLst>
  <dgm:cxnLst>
    <dgm:cxn modelId="{86FC9604-D095-487E-9BFF-66BBFD336D08}" type="presOf" srcId="{1EDF5098-8498-4308-B8D1-87BDFC0B347F}" destId="{BA4190C6-681E-49EE-AD96-032B14F1E936}" srcOrd="0" destOrd="0" presId="urn:microsoft.com/office/officeart/2005/8/layout/hierarchy1"/>
    <dgm:cxn modelId="{7DD2308C-1CDA-4762-84E8-0122EA4835C8}" type="presOf" srcId="{5B93F709-7F40-4D93-A3C4-2749849CD53F}" destId="{1511B136-18D6-400E-A6E3-AEF74FA7A2A3}" srcOrd="0" destOrd="0" presId="urn:microsoft.com/office/officeart/2005/8/layout/hierarchy1"/>
    <dgm:cxn modelId="{4130AE71-F35F-4AD3-A669-95DE26E0022B}" type="presOf" srcId="{10361374-A430-4690-A49B-60BFA58128EF}" destId="{4E27D083-DBF0-4EAE-8B85-7973A0A5B776}" srcOrd="0" destOrd="0" presId="urn:microsoft.com/office/officeart/2005/8/layout/hierarchy1"/>
    <dgm:cxn modelId="{9DDEC3F1-AF6F-4756-A4E9-36FB7C93A0F3}" type="presOf" srcId="{5E4CB441-3812-406C-9D88-DD6A04766A09}" destId="{EC6CB10C-D5E7-4739-AADE-E03072E130C9}" srcOrd="0" destOrd="0" presId="urn:microsoft.com/office/officeart/2005/8/layout/hierarchy1"/>
    <dgm:cxn modelId="{28546D89-71BD-446B-B8FC-39773FAF8F7E}" srcId="{7C85F72F-6B75-44D9-9504-131DFF29C1EA}" destId="{5B93F709-7F40-4D93-A3C4-2749849CD53F}" srcOrd="0" destOrd="0" parTransId="{A391F4EE-14BB-4AAD-B65E-8972496F1C6D}" sibTransId="{C993B52A-1266-4E5A-8A44-8591B16E414B}"/>
    <dgm:cxn modelId="{C72B7A8F-C909-49AC-8E7B-4F5426A573AF}" srcId="{205BE081-E565-46DE-A295-2839FB7A9EF6}" destId="{5E4CB441-3812-406C-9D88-DD6A04766A09}" srcOrd="0" destOrd="0" parTransId="{A49D8CAF-A437-4C37-93CF-E2FF387BB5C1}" sibTransId="{09C09858-1657-409E-ACF9-FE3911FF630B}"/>
    <dgm:cxn modelId="{EAD9976E-D257-4254-8DED-D247F3970D33}" type="presOf" srcId="{EB56BF08-7E8B-4ADF-B912-F2C810EE2CBF}" destId="{824729C8-133C-4D56-9A3C-9E677D2AEB75}" srcOrd="0" destOrd="0" presId="urn:microsoft.com/office/officeart/2005/8/layout/hierarchy1"/>
    <dgm:cxn modelId="{4F14384A-A65E-4674-A3E0-BA59B029E6D6}" type="presOf" srcId="{205BE081-E565-46DE-A295-2839FB7A9EF6}" destId="{97D0CA87-26EF-4A6F-BB9B-F3460D03E766}" srcOrd="0" destOrd="0" presId="urn:microsoft.com/office/officeart/2005/8/layout/hierarchy1"/>
    <dgm:cxn modelId="{B6827752-2C6F-4E4F-BFEC-09898D838FF9}" srcId="{A8267887-038E-4878-9AC0-4C1029CB9170}" destId="{C0403455-51D4-4B1C-A0FC-1040513BEB41}" srcOrd="0" destOrd="0" parTransId="{10361374-A430-4690-A49B-60BFA58128EF}" sibTransId="{6FA8E51A-1FE2-4482-A065-1DAFDED7F954}"/>
    <dgm:cxn modelId="{65C23BD3-8BB1-4E87-A939-601B489230CA}" srcId="{5E4CB441-3812-406C-9D88-DD6A04766A09}" destId="{A8267887-038E-4878-9AC0-4C1029CB9170}" srcOrd="0" destOrd="0" parTransId="{2BA4AFBF-D650-4AB5-ACEF-C394AEE680E3}" sibTransId="{AC1D0943-C33C-4C75-9AFB-3F3F283328D0}"/>
    <dgm:cxn modelId="{BD2EB520-1B71-43D7-B259-30CB23C36F0F}" srcId="{5E4CB441-3812-406C-9D88-DD6A04766A09}" destId="{EB56BF08-7E8B-4ADF-B912-F2C810EE2CBF}" srcOrd="1" destOrd="0" parTransId="{6AA25B43-AD2C-4992-9F44-69304E482AB9}" sibTransId="{398BEB37-0753-47F7-B1E9-6238B305618F}"/>
    <dgm:cxn modelId="{56232984-12A7-4AF1-AC0B-B7448BE8EA2F}" srcId="{A8267887-038E-4878-9AC0-4C1029CB9170}" destId="{7C85F72F-6B75-44D9-9504-131DFF29C1EA}" srcOrd="1" destOrd="0" parTransId="{1EDF5098-8498-4308-B8D1-87BDFC0B347F}" sibTransId="{5AFDDF8C-E832-4082-92A2-6A80FB58E75C}"/>
    <dgm:cxn modelId="{DADEA8A2-68A0-46DE-93CB-B60B18980663}" type="presOf" srcId="{C0403455-51D4-4B1C-A0FC-1040513BEB41}" destId="{455F6C5A-4DB7-4FF9-BE43-6D5C58BC3639}" srcOrd="0" destOrd="0" presId="urn:microsoft.com/office/officeart/2005/8/layout/hierarchy1"/>
    <dgm:cxn modelId="{93B7B62C-E330-4E72-B93D-78FE33BD3F60}" type="presOf" srcId="{6AA25B43-AD2C-4992-9F44-69304E482AB9}" destId="{BE06B46E-A442-45F1-8203-2629073FC5AE}" srcOrd="0" destOrd="0" presId="urn:microsoft.com/office/officeart/2005/8/layout/hierarchy1"/>
    <dgm:cxn modelId="{001F580D-A0E5-4EAE-9E07-318172172815}" type="presOf" srcId="{7C85F72F-6B75-44D9-9504-131DFF29C1EA}" destId="{405FD890-653C-4646-95F0-CEF5F4479F45}" srcOrd="0" destOrd="0" presId="urn:microsoft.com/office/officeart/2005/8/layout/hierarchy1"/>
    <dgm:cxn modelId="{A49B6B70-DFBF-4811-9B63-4BD87835585C}" type="presOf" srcId="{A391F4EE-14BB-4AAD-B65E-8972496F1C6D}" destId="{523A4FAB-491E-495E-841F-C6B5B6A1C966}" srcOrd="0" destOrd="0" presId="urn:microsoft.com/office/officeart/2005/8/layout/hierarchy1"/>
    <dgm:cxn modelId="{E09897DB-41C7-40DD-B65F-63903F7839F2}" type="presOf" srcId="{2BA4AFBF-D650-4AB5-ACEF-C394AEE680E3}" destId="{14ECB827-3957-44C0-82E2-9EA6F8FCBCCB}" srcOrd="0" destOrd="0" presId="urn:microsoft.com/office/officeart/2005/8/layout/hierarchy1"/>
    <dgm:cxn modelId="{8894071B-A2F7-490E-AE57-A92BFEBC993F}" type="presOf" srcId="{A8267887-038E-4878-9AC0-4C1029CB9170}" destId="{E2F3B654-AE21-4635-B88D-68F44CCD6891}" srcOrd="0" destOrd="0" presId="urn:microsoft.com/office/officeart/2005/8/layout/hierarchy1"/>
    <dgm:cxn modelId="{568C0999-0E56-4DD4-B183-D56225F9E458}" type="presParOf" srcId="{97D0CA87-26EF-4A6F-BB9B-F3460D03E766}" destId="{7A76A87F-F390-49F9-BFE3-EE9E71DF75CB}" srcOrd="0" destOrd="0" presId="urn:microsoft.com/office/officeart/2005/8/layout/hierarchy1"/>
    <dgm:cxn modelId="{C33F5A63-F84D-4B2A-A8C1-3F0261546D9C}" type="presParOf" srcId="{7A76A87F-F390-49F9-BFE3-EE9E71DF75CB}" destId="{F28E0C19-8C41-4907-91AC-E930CFD8BA8C}" srcOrd="0" destOrd="0" presId="urn:microsoft.com/office/officeart/2005/8/layout/hierarchy1"/>
    <dgm:cxn modelId="{8238A99C-A187-491F-BA01-D70EBC3E1754}" type="presParOf" srcId="{F28E0C19-8C41-4907-91AC-E930CFD8BA8C}" destId="{D939168E-6A77-4FAC-A0E5-4D3202087C40}" srcOrd="0" destOrd="0" presId="urn:microsoft.com/office/officeart/2005/8/layout/hierarchy1"/>
    <dgm:cxn modelId="{228E19F4-DC83-41F5-A009-10B5186CF93E}" type="presParOf" srcId="{F28E0C19-8C41-4907-91AC-E930CFD8BA8C}" destId="{EC6CB10C-D5E7-4739-AADE-E03072E130C9}" srcOrd="1" destOrd="0" presId="urn:microsoft.com/office/officeart/2005/8/layout/hierarchy1"/>
    <dgm:cxn modelId="{6EE295AD-7BE5-41B9-8B64-D985D8FC8C37}" type="presParOf" srcId="{7A76A87F-F390-49F9-BFE3-EE9E71DF75CB}" destId="{735E4F19-AE13-4E1D-AEA4-4A7EBBE9470E}" srcOrd="1" destOrd="0" presId="urn:microsoft.com/office/officeart/2005/8/layout/hierarchy1"/>
    <dgm:cxn modelId="{D806CA42-9C4F-4F32-8CA0-EC4A1A588831}" type="presParOf" srcId="{735E4F19-AE13-4E1D-AEA4-4A7EBBE9470E}" destId="{14ECB827-3957-44C0-82E2-9EA6F8FCBCCB}" srcOrd="0" destOrd="0" presId="urn:microsoft.com/office/officeart/2005/8/layout/hierarchy1"/>
    <dgm:cxn modelId="{D7316711-A852-4F4F-A55F-4896CA5CE064}" type="presParOf" srcId="{735E4F19-AE13-4E1D-AEA4-4A7EBBE9470E}" destId="{6E72D455-C359-43E7-A28E-233B1FDB1C4C}" srcOrd="1" destOrd="0" presId="urn:microsoft.com/office/officeart/2005/8/layout/hierarchy1"/>
    <dgm:cxn modelId="{CE35B281-9616-4221-A60B-21432D26ADF3}" type="presParOf" srcId="{6E72D455-C359-43E7-A28E-233B1FDB1C4C}" destId="{6C64F734-5711-48D5-AAC0-5F0436A0DFC4}" srcOrd="0" destOrd="0" presId="urn:microsoft.com/office/officeart/2005/8/layout/hierarchy1"/>
    <dgm:cxn modelId="{96BBBD94-7449-44A3-A253-1BBE7A1BC27A}" type="presParOf" srcId="{6C64F734-5711-48D5-AAC0-5F0436A0DFC4}" destId="{3698AF07-A88E-4F05-9355-679AF6FBE291}" srcOrd="0" destOrd="0" presId="urn:microsoft.com/office/officeart/2005/8/layout/hierarchy1"/>
    <dgm:cxn modelId="{EC1ECBED-9808-4D04-BADB-510546277C3B}" type="presParOf" srcId="{6C64F734-5711-48D5-AAC0-5F0436A0DFC4}" destId="{E2F3B654-AE21-4635-B88D-68F44CCD6891}" srcOrd="1" destOrd="0" presId="urn:microsoft.com/office/officeart/2005/8/layout/hierarchy1"/>
    <dgm:cxn modelId="{CFDE1DB4-E4E7-428D-A478-DC3908CE5F80}" type="presParOf" srcId="{6E72D455-C359-43E7-A28E-233B1FDB1C4C}" destId="{A102D3D1-969E-4A4C-914C-DEF6ED91E044}" srcOrd="1" destOrd="0" presId="urn:microsoft.com/office/officeart/2005/8/layout/hierarchy1"/>
    <dgm:cxn modelId="{B2714510-7DC8-4A40-AA9F-5C4754FE704B}" type="presParOf" srcId="{A102D3D1-969E-4A4C-914C-DEF6ED91E044}" destId="{4E27D083-DBF0-4EAE-8B85-7973A0A5B776}" srcOrd="0" destOrd="0" presId="urn:microsoft.com/office/officeart/2005/8/layout/hierarchy1"/>
    <dgm:cxn modelId="{45835ECE-9589-4D47-9C53-F07A03F949F3}" type="presParOf" srcId="{A102D3D1-969E-4A4C-914C-DEF6ED91E044}" destId="{71506586-2139-4288-872F-97BB1C4819D1}" srcOrd="1" destOrd="0" presId="urn:microsoft.com/office/officeart/2005/8/layout/hierarchy1"/>
    <dgm:cxn modelId="{24DE70BB-2094-4F6C-BBAA-66ECA5113028}" type="presParOf" srcId="{71506586-2139-4288-872F-97BB1C4819D1}" destId="{C46BE209-4EE7-453B-8BA3-CECA8AD3EF77}" srcOrd="0" destOrd="0" presId="urn:microsoft.com/office/officeart/2005/8/layout/hierarchy1"/>
    <dgm:cxn modelId="{0518DE88-9C88-465B-9DA8-7AC20556BF35}" type="presParOf" srcId="{C46BE209-4EE7-453B-8BA3-CECA8AD3EF77}" destId="{D3899CD1-AD84-4F4F-8A20-EB1E6B23898C}" srcOrd="0" destOrd="0" presId="urn:microsoft.com/office/officeart/2005/8/layout/hierarchy1"/>
    <dgm:cxn modelId="{4A00FE72-CCF5-4336-8D0D-7EAD9324DB0A}" type="presParOf" srcId="{C46BE209-4EE7-453B-8BA3-CECA8AD3EF77}" destId="{455F6C5A-4DB7-4FF9-BE43-6D5C58BC3639}" srcOrd="1" destOrd="0" presId="urn:microsoft.com/office/officeart/2005/8/layout/hierarchy1"/>
    <dgm:cxn modelId="{018765AF-62A5-40B1-8821-A04584AB7644}" type="presParOf" srcId="{71506586-2139-4288-872F-97BB1C4819D1}" destId="{CC220292-29EF-4076-A8D3-FB2896C7A57A}" srcOrd="1" destOrd="0" presId="urn:microsoft.com/office/officeart/2005/8/layout/hierarchy1"/>
    <dgm:cxn modelId="{BC6B6D7E-B8D3-4F79-AD6D-35A2B8E88297}" type="presParOf" srcId="{A102D3D1-969E-4A4C-914C-DEF6ED91E044}" destId="{BA4190C6-681E-49EE-AD96-032B14F1E936}" srcOrd="2" destOrd="0" presId="urn:microsoft.com/office/officeart/2005/8/layout/hierarchy1"/>
    <dgm:cxn modelId="{80F31F7C-3B5F-41AD-BAB1-C27D4F8B719E}" type="presParOf" srcId="{A102D3D1-969E-4A4C-914C-DEF6ED91E044}" destId="{B1C384C4-E976-42E2-BDF7-72C06B8D35B7}" srcOrd="3" destOrd="0" presId="urn:microsoft.com/office/officeart/2005/8/layout/hierarchy1"/>
    <dgm:cxn modelId="{01E5FE32-F52D-4896-94AE-2E4B03B1EC2D}" type="presParOf" srcId="{B1C384C4-E976-42E2-BDF7-72C06B8D35B7}" destId="{6EC32E68-E91D-49D3-9E7F-B65E39E9E3D5}" srcOrd="0" destOrd="0" presId="urn:microsoft.com/office/officeart/2005/8/layout/hierarchy1"/>
    <dgm:cxn modelId="{CA36DE53-0152-40E8-A93B-390F4CCDA3BC}" type="presParOf" srcId="{6EC32E68-E91D-49D3-9E7F-B65E39E9E3D5}" destId="{B47B9B1A-1719-49B3-B624-A445AEE40FF0}" srcOrd="0" destOrd="0" presId="urn:microsoft.com/office/officeart/2005/8/layout/hierarchy1"/>
    <dgm:cxn modelId="{59D80206-4691-4968-A91F-F7DB84DF87B5}" type="presParOf" srcId="{6EC32E68-E91D-49D3-9E7F-B65E39E9E3D5}" destId="{405FD890-653C-4646-95F0-CEF5F4479F45}" srcOrd="1" destOrd="0" presId="urn:microsoft.com/office/officeart/2005/8/layout/hierarchy1"/>
    <dgm:cxn modelId="{13EC6A41-E542-476F-A221-6490945187FD}" type="presParOf" srcId="{B1C384C4-E976-42E2-BDF7-72C06B8D35B7}" destId="{A1595061-E2F3-4E81-9556-7232A7D14676}" srcOrd="1" destOrd="0" presId="urn:microsoft.com/office/officeart/2005/8/layout/hierarchy1"/>
    <dgm:cxn modelId="{4CF1B96D-609E-4EE8-9377-81A8171D931C}" type="presParOf" srcId="{A1595061-E2F3-4E81-9556-7232A7D14676}" destId="{523A4FAB-491E-495E-841F-C6B5B6A1C966}" srcOrd="0" destOrd="0" presId="urn:microsoft.com/office/officeart/2005/8/layout/hierarchy1"/>
    <dgm:cxn modelId="{ECFD62FA-4741-4FF0-96DE-53F512D64C11}" type="presParOf" srcId="{A1595061-E2F3-4E81-9556-7232A7D14676}" destId="{2A790625-95CB-421A-A34D-DB4D5FAAC64D}" srcOrd="1" destOrd="0" presId="urn:microsoft.com/office/officeart/2005/8/layout/hierarchy1"/>
    <dgm:cxn modelId="{EF9BC97D-4B28-4679-8A93-7FCECE86E722}" type="presParOf" srcId="{2A790625-95CB-421A-A34D-DB4D5FAAC64D}" destId="{EE225F08-20CC-49A3-882D-C00EA01E5025}" srcOrd="0" destOrd="0" presId="urn:microsoft.com/office/officeart/2005/8/layout/hierarchy1"/>
    <dgm:cxn modelId="{48A168B0-360F-427A-BEB6-F518B04BCA22}" type="presParOf" srcId="{EE225F08-20CC-49A3-882D-C00EA01E5025}" destId="{AF8E1D34-7CCD-4774-831A-444D2D4239C4}" srcOrd="0" destOrd="0" presId="urn:microsoft.com/office/officeart/2005/8/layout/hierarchy1"/>
    <dgm:cxn modelId="{62F5F1EF-9995-425F-BA10-7DBC26F9BCBD}" type="presParOf" srcId="{EE225F08-20CC-49A3-882D-C00EA01E5025}" destId="{1511B136-18D6-400E-A6E3-AEF74FA7A2A3}" srcOrd="1" destOrd="0" presId="urn:microsoft.com/office/officeart/2005/8/layout/hierarchy1"/>
    <dgm:cxn modelId="{C0E2EAE2-6EDD-4B01-8C9E-38A0C00830C4}" type="presParOf" srcId="{2A790625-95CB-421A-A34D-DB4D5FAAC64D}" destId="{0CF64CCA-0058-4054-8DC5-63A63EBF1FD8}" srcOrd="1" destOrd="0" presId="urn:microsoft.com/office/officeart/2005/8/layout/hierarchy1"/>
    <dgm:cxn modelId="{2DBBADF1-11C8-4AA0-A17E-E809CAA44647}" type="presParOf" srcId="{735E4F19-AE13-4E1D-AEA4-4A7EBBE9470E}" destId="{BE06B46E-A442-45F1-8203-2629073FC5AE}" srcOrd="2" destOrd="0" presId="urn:microsoft.com/office/officeart/2005/8/layout/hierarchy1"/>
    <dgm:cxn modelId="{2DF3EEB6-37C8-4CA4-A81E-957B27C29677}" type="presParOf" srcId="{735E4F19-AE13-4E1D-AEA4-4A7EBBE9470E}" destId="{E2284CAD-6611-4E98-A13C-D7852457BCE1}" srcOrd="3" destOrd="0" presId="urn:microsoft.com/office/officeart/2005/8/layout/hierarchy1"/>
    <dgm:cxn modelId="{5BBA5B92-7DBB-4DDB-BFD7-4CE42371BCB8}" type="presParOf" srcId="{E2284CAD-6611-4E98-A13C-D7852457BCE1}" destId="{0C771FBE-0508-41DE-AD35-EF859A34E2E2}" srcOrd="0" destOrd="0" presId="urn:microsoft.com/office/officeart/2005/8/layout/hierarchy1"/>
    <dgm:cxn modelId="{488DCBEB-F3B1-43CA-BA61-5EEA39906095}" type="presParOf" srcId="{0C771FBE-0508-41DE-AD35-EF859A34E2E2}" destId="{F40AA777-5856-48E7-8ADB-5A2E4A1FC191}" srcOrd="0" destOrd="0" presId="urn:microsoft.com/office/officeart/2005/8/layout/hierarchy1"/>
    <dgm:cxn modelId="{94225C43-F569-4194-8CE0-F7735DF523E5}" type="presParOf" srcId="{0C771FBE-0508-41DE-AD35-EF859A34E2E2}" destId="{824729C8-133C-4D56-9A3C-9E677D2AEB75}" srcOrd="1" destOrd="0" presId="urn:microsoft.com/office/officeart/2005/8/layout/hierarchy1"/>
    <dgm:cxn modelId="{A87D1D67-7F14-488A-BEB5-88BF05582401}" type="presParOf" srcId="{E2284CAD-6611-4E98-A13C-D7852457BCE1}" destId="{7B1483E1-4ABA-4327-82B3-D1948334524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2FCD95-A4A8-4CC9-B684-1A64852708BB}">
      <dsp:nvSpPr>
        <dsp:cNvPr id="0" name=""/>
        <dsp:cNvSpPr/>
      </dsp:nvSpPr>
      <dsp:spPr>
        <a:xfrm>
          <a:off x="1828700" y="0"/>
          <a:ext cx="3710781" cy="3710781"/>
        </a:xfrm>
        <a:prstGeom prst="triangl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FC7D3F2-21F1-4D49-B69C-986849AFED8D}">
      <dsp:nvSpPr>
        <dsp:cNvPr id="0" name=""/>
        <dsp:cNvSpPr/>
      </dsp:nvSpPr>
      <dsp:spPr>
        <a:xfrm>
          <a:off x="3684091" y="373071"/>
          <a:ext cx="2412007" cy="878411"/>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Contractor</a:t>
          </a:r>
          <a:endParaRPr lang="en-US" sz="2300" kern="1200" dirty="0"/>
        </a:p>
      </dsp:txBody>
      <dsp:txXfrm>
        <a:off x="3726971" y="415951"/>
        <a:ext cx="2326247" cy="792651"/>
      </dsp:txXfrm>
    </dsp:sp>
    <dsp:sp modelId="{A0A7A263-2580-4937-AEDF-4F92D401E2B8}">
      <dsp:nvSpPr>
        <dsp:cNvPr id="0" name=""/>
        <dsp:cNvSpPr/>
      </dsp:nvSpPr>
      <dsp:spPr>
        <a:xfrm>
          <a:off x="3684091" y="1361284"/>
          <a:ext cx="2412007" cy="878411"/>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Subcontractor</a:t>
          </a:r>
          <a:endParaRPr lang="en-US" sz="2300" kern="1200" dirty="0"/>
        </a:p>
      </dsp:txBody>
      <dsp:txXfrm>
        <a:off x="3726971" y="1404164"/>
        <a:ext cx="2326247" cy="792651"/>
      </dsp:txXfrm>
    </dsp:sp>
    <dsp:sp modelId="{97AE4C7E-E353-4182-86D5-6AF73C9B5B5D}">
      <dsp:nvSpPr>
        <dsp:cNvPr id="0" name=""/>
        <dsp:cNvSpPr/>
      </dsp:nvSpPr>
      <dsp:spPr>
        <a:xfrm>
          <a:off x="3684091" y="2349496"/>
          <a:ext cx="2412007" cy="878411"/>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Sub-subcontractor</a:t>
          </a:r>
          <a:endParaRPr lang="en-US" sz="2300" kern="1200" dirty="0"/>
        </a:p>
      </dsp:txBody>
      <dsp:txXfrm>
        <a:off x="3726971" y="2392376"/>
        <a:ext cx="2326247" cy="7926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06B46E-A442-45F1-8203-2629073FC5AE}">
      <dsp:nvSpPr>
        <dsp:cNvPr id="0" name=""/>
        <dsp:cNvSpPr/>
      </dsp:nvSpPr>
      <dsp:spPr>
        <a:xfrm>
          <a:off x="4381970" y="635031"/>
          <a:ext cx="2434428" cy="91440"/>
        </a:xfrm>
        <a:custGeom>
          <a:avLst/>
          <a:gdLst/>
          <a:ahLst/>
          <a:cxnLst/>
          <a:rect l="0" t="0" r="0" b="0"/>
          <a:pathLst>
            <a:path>
              <a:moveTo>
                <a:pt x="0" y="45720"/>
              </a:moveTo>
              <a:lnTo>
                <a:pt x="2434428" y="45720"/>
              </a:lnTo>
              <a:lnTo>
                <a:pt x="2434428" y="120527"/>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23A4FAB-491E-495E-841F-C6B5B6A1C966}">
      <dsp:nvSpPr>
        <dsp:cNvPr id="0" name=""/>
        <dsp:cNvSpPr/>
      </dsp:nvSpPr>
      <dsp:spPr>
        <a:xfrm>
          <a:off x="3463598" y="2653373"/>
          <a:ext cx="1295403" cy="159586"/>
        </a:xfrm>
        <a:custGeom>
          <a:avLst/>
          <a:gdLst/>
          <a:ahLst/>
          <a:cxnLst/>
          <a:rect l="0" t="0" r="0" b="0"/>
          <a:pathLst>
            <a:path>
              <a:moveTo>
                <a:pt x="0" y="0"/>
              </a:moveTo>
              <a:lnTo>
                <a:pt x="0" y="60584"/>
              </a:lnTo>
              <a:lnTo>
                <a:pt x="1295403" y="60584"/>
              </a:lnTo>
              <a:lnTo>
                <a:pt x="1295403" y="159586"/>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A4190C6-681E-49EE-AD96-032B14F1E936}">
      <dsp:nvSpPr>
        <dsp:cNvPr id="0" name=""/>
        <dsp:cNvSpPr/>
      </dsp:nvSpPr>
      <dsp:spPr>
        <a:xfrm>
          <a:off x="2396795" y="1510367"/>
          <a:ext cx="1066802" cy="464392"/>
        </a:xfrm>
        <a:custGeom>
          <a:avLst/>
          <a:gdLst/>
          <a:ahLst/>
          <a:cxnLst/>
          <a:rect l="0" t="0" r="0" b="0"/>
          <a:pathLst>
            <a:path>
              <a:moveTo>
                <a:pt x="0" y="0"/>
              </a:moveTo>
              <a:lnTo>
                <a:pt x="0" y="365390"/>
              </a:lnTo>
              <a:lnTo>
                <a:pt x="1066802" y="365390"/>
              </a:lnTo>
              <a:lnTo>
                <a:pt x="1066802" y="464392"/>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E27D083-DBF0-4EAE-8B85-7973A0A5B776}">
      <dsp:nvSpPr>
        <dsp:cNvPr id="0" name=""/>
        <dsp:cNvSpPr/>
      </dsp:nvSpPr>
      <dsp:spPr>
        <a:xfrm>
          <a:off x="1482397" y="1510367"/>
          <a:ext cx="914398" cy="464392"/>
        </a:xfrm>
        <a:custGeom>
          <a:avLst/>
          <a:gdLst/>
          <a:ahLst/>
          <a:cxnLst/>
          <a:rect l="0" t="0" r="0" b="0"/>
          <a:pathLst>
            <a:path>
              <a:moveTo>
                <a:pt x="914398" y="0"/>
              </a:moveTo>
              <a:lnTo>
                <a:pt x="914398" y="365390"/>
              </a:lnTo>
              <a:lnTo>
                <a:pt x="0" y="365390"/>
              </a:lnTo>
              <a:lnTo>
                <a:pt x="0" y="464392"/>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4ECB827-3957-44C0-82E2-9EA6F8FCBCCB}">
      <dsp:nvSpPr>
        <dsp:cNvPr id="0" name=""/>
        <dsp:cNvSpPr/>
      </dsp:nvSpPr>
      <dsp:spPr>
        <a:xfrm>
          <a:off x="2396795" y="680751"/>
          <a:ext cx="1985175" cy="151001"/>
        </a:xfrm>
        <a:custGeom>
          <a:avLst/>
          <a:gdLst/>
          <a:ahLst/>
          <a:cxnLst/>
          <a:rect l="0" t="0" r="0" b="0"/>
          <a:pathLst>
            <a:path>
              <a:moveTo>
                <a:pt x="1985175" y="0"/>
              </a:moveTo>
              <a:lnTo>
                <a:pt x="1985175" y="52000"/>
              </a:lnTo>
              <a:lnTo>
                <a:pt x="0" y="52000"/>
              </a:lnTo>
              <a:lnTo>
                <a:pt x="0" y="151001"/>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939168E-6A77-4FAC-A0E5-4D3202087C40}">
      <dsp:nvSpPr>
        <dsp:cNvPr id="0" name=""/>
        <dsp:cNvSpPr/>
      </dsp:nvSpPr>
      <dsp:spPr>
        <a:xfrm>
          <a:off x="3847629" y="2138"/>
          <a:ext cx="1068682" cy="678613"/>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EC6CB10C-D5E7-4739-AADE-E03072E130C9}">
      <dsp:nvSpPr>
        <dsp:cNvPr id="0" name=""/>
        <dsp:cNvSpPr/>
      </dsp:nvSpPr>
      <dsp:spPr>
        <a:xfrm>
          <a:off x="3966371" y="114943"/>
          <a:ext cx="1068682" cy="67861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Contractor</a:t>
          </a:r>
          <a:endParaRPr lang="en-US" sz="1100" kern="1200" dirty="0"/>
        </a:p>
      </dsp:txBody>
      <dsp:txXfrm>
        <a:off x="3986247" y="134819"/>
        <a:ext cx="1028930" cy="638861"/>
      </dsp:txXfrm>
    </dsp:sp>
    <dsp:sp modelId="{3698AF07-A88E-4F05-9355-679AF6FBE291}">
      <dsp:nvSpPr>
        <dsp:cNvPr id="0" name=""/>
        <dsp:cNvSpPr/>
      </dsp:nvSpPr>
      <dsp:spPr>
        <a:xfrm>
          <a:off x="1862453" y="831753"/>
          <a:ext cx="1068682" cy="678613"/>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E2F3B654-AE21-4635-B88D-68F44CCD6891}">
      <dsp:nvSpPr>
        <dsp:cNvPr id="0" name=""/>
        <dsp:cNvSpPr/>
      </dsp:nvSpPr>
      <dsp:spPr>
        <a:xfrm>
          <a:off x="1981196" y="944559"/>
          <a:ext cx="1068682" cy="67861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Subcontractor</a:t>
          </a:r>
          <a:endParaRPr lang="en-US" sz="1100" kern="1200" dirty="0"/>
        </a:p>
      </dsp:txBody>
      <dsp:txXfrm>
        <a:off x="2001072" y="964435"/>
        <a:ext cx="1028930" cy="638861"/>
      </dsp:txXfrm>
    </dsp:sp>
    <dsp:sp modelId="{D3899CD1-AD84-4F4F-8A20-EB1E6B23898C}">
      <dsp:nvSpPr>
        <dsp:cNvPr id="0" name=""/>
        <dsp:cNvSpPr/>
      </dsp:nvSpPr>
      <dsp:spPr>
        <a:xfrm>
          <a:off x="948055" y="1974759"/>
          <a:ext cx="1068682" cy="678613"/>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455F6C5A-4DB7-4FF9-BE43-6D5C58BC3639}">
      <dsp:nvSpPr>
        <dsp:cNvPr id="0" name=""/>
        <dsp:cNvSpPr/>
      </dsp:nvSpPr>
      <dsp:spPr>
        <a:xfrm>
          <a:off x="1066798" y="2087565"/>
          <a:ext cx="1068682" cy="67861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Material Supplier to Subcontractor</a:t>
          </a:r>
          <a:endParaRPr lang="en-US" sz="1100" kern="1200" dirty="0"/>
        </a:p>
      </dsp:txBody>
      <dsp:txXfrm>
        <a:off x="1086674" y="2107441"/>
        <a:ext cx="1028930" cy="638861"/>
      </dsp:txXfrm>
    </dsp:sp>
    <dsp:sp modelId="{B47B9B1A-1719-49B3-B624-A445AEE40FF0}">
      <dsp:nvSpPr>
        <dsp:cNvPr id="0" name=""/>
        <dsp:cNvSpPr/>
      </dsp:nvSpPr>
      <dsp:spPr>
        <a:xfrm>
          <a:off x="2929256" y="1974759"/>
          <a:ext cx="1068682" cy="678613"/>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405FD890-653C-4646-95F0-CEF5F4479F45}">
      <dsp:nvSpPr>
        <dsp:cNvPr id="0" name=""/>
        <dsp:cNvSpPr/>
      </dsp:nvSpPr>
      <dsp:spPr>
        <a:xfrm>
          <a:off x="3047999" y="2087565"/>
          <a:ext cx="1068682" cy="67861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Sub-subcontractor</a:t>
          </a:r>
          <a:endParaRPr lang="en-US" sz="1100" kern="1200" dirty="0"/>
        </a:p>
      </dsp:txBody>
      <dsp:txXfrm>
        <a:off x="3067875" y="2107441"/>
        <a:ext cx="1028930" cy="638861"/>
      </dsp:txXfrm>
    </dsp:sp>
    <dsp:sp modelId="{AF8E1D34-7CCD-4774-831A-444D2D4239C4}">
      <dsp:nvSpPr>
        <dsp:cNvPr id="0" name=""/>
        <dsp:cNvSpPr/>
      </dsp:nvSpPr>
      <dsp:spPr>
        <a:xfrm>
          <a:off x="4224660" y="2812959"/>
          <a:ext cx="1068682" cy="678613"/>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1511B136-18D6-400E-A6E3-AEF74FA7A2A3}">
      <dsp:nvSpPr>
        <dsp:cNvPr id="0" name=""/>
        <dsp:cNvSpPr/>
      </dsp:nvSpPr>
      <dsp:spPr>
        <a:xfrm>
          <a:off x="4343403" y="2925764"/>
          <a:ext cx="1068682" cy="67861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Material Supplier to Sub-sub</a:t>
          </a:r>
          <a:endParaRPr lang="en-US" sz="1100" kern="1200" dirty="0"/>
        </a:p>
      </dsp:txBody>
      <dsp:txXfrm>
        <a:off x="4363279" y="2945640"/>
        <a:ext cx="1028930" cy="638861"/>
      </dsp:txXfrm>
    </dsp:sp>
    <dsp:sp modelId="{F40AA777-5856-48E7-8ADB-5A2E4A1FC191}">
      <dsp:nvSpPr>
        <dsp:cNvPr id="0" name=""/>
        <dsp:cNvSpPr/>
      </dsp:nvSpPr>
      <dsp:spPr>
        <a:xfrm>
          <a:off x="6282057" y="755559"/>
          <a:ext cx="1068682" cy="678613"/>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824729C8-133C-4D56-9A3C-9E677D2AEB75}">
      <dsp:nvSpPr>
        <dsp:cNvPr id="0" name=""/>
        <dsp:cNvSpPr/>
      </dsp:nvSpPr>
      <dsp:spPr>
        <a:xfrm>
          <a:off x="6400800" y="868364"/>
          <a:ext cx="1068682" cy="67861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Material Supplier to Contractor</a:t>
          </a:r>
          <a:endParaRPr lang="en-US" sz="1100" kern="1200" dirty="0"/>
        </a:p>
      </dsp:txBody>
      <dsp:txXfrm>
        <a:off x="6420676" y="888240"/>
        <a:ext cx="1028930" cy="63886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Grayrobin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8438"/>
            <a:ext cx="42322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66800"/>
            <a:ext cx="86868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footerforpitches2.jpg"/>
          <p:cNvPicPr>
            <a:picLocks noChangeAspect="1"/>
          </p:cNvPicPr>
          <p:nvPr userDrawn="1"/>
        </p:nvPicPr>
        <p:blipFill>
          <a:blip r:embed="rId4">
            <a:extLst>
              <a:ext uri="{28A0092B-C50C-407E-A947-70E740481C1C}">
                <a14:useLocalDpi xmlns:a14="http://schemas.microsoft.com/office/drawing/2010/main" val="0"/>
              </a:ext>
            </a:extLst>
          </a:blip>
          <a:srcRect t="30203"/>
          <a:stretch>
            <a:fillRect/>
          </a:stretch>
        </p:blipFill>
        <p:spPr bwMode="auto">
          <a:xfrm>
            <a:off x="-36513" y="5856288"/>
            <a:ext cx="9236076"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Rectangle 2"/>
          <p:cNvSpPr>
            <a:spLocks noGrp="1" noChangeArrowheads="1"/>
          </p:cNvSpPr>
          <p:nvPr>
            <p:ph type="ctrTitle"/>
          </p:nvPr>
        </p:nvSpPr>
        <p:spPr>
          <a:xfrm>
            <a:off x="685800" y="2438400"/>
            <a:ext cx="7772400" cy="1470025"/>
          </a:xfrm>
        </p:spPr>
        <p:txBody>
          <a:bodyPr/>
          <a:lstStyle>
            <a:lvl1pPr>
              <a:defRPr/>
            </a:lvl1pPr>
          </a:lstStyle>
          <a:p>
            <a:pPr lvl="0"/>
            <a:r>
              <a:rPr lang="en-US" noProof="0" smtClean="0"/>
              <a:t>Click to edit Master title style</a:t>
            </a:r>
          </a:p>
        </p:txBody>
      </p:sp>
      <p:sp>
        <p:nvSpPr>
          <p:cNvPr id="26627" name="Rectangle 3"/>
          <p:cNvSpPr>
            <a:spLocks noGrp="1" noChangeArrowheads="1"/>
          </p:cNvSpPr>
          <p:nvPr>
            <p:ph type="subTitle" idx="1"/>
          </p:nvPr>
        </p:nvSpPr>
        <p:spPr>
          <a:xfrm>
            <a:off x="1371600" y="4041775"/>
            <a:ext cx="6400800" cy="1752600"/>
          </a:xfrm>
        </p:spPr>
        <p:txBody>
          <a:bodyPr/>
          <a:lstStyle>
            <a:lvl1pPr marL="0" indent="0" algn="ctr">
              <a:buFontTx/>
              <a:buNone/>
              <a:defRPr/>
            </a:lvl1pPr>
          </a:lstStyle>
          <a:p>
            <a:pPr lvl="0"/>
            <a:r>
              <a:rPr lang="en-US" noProof="0" dirty="0" smtClean="0"/>
              <a:t>Click to edit Master subtitle style</a:t>
            </a:r>
          </a:p>
        </p:txBody>
      </p:sp>
    </p:spTree>
    <p:extLst>
      <p:ext uri="{BB962C8B-B14F-4D97-AF65-F5344CB8AC3E}">
        <p14:creationId xmlns:p14="http://schemas.microsoft.com/office/powerpoint/2010/main" val="1114006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3417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38200"/>
            <a:ext cx="60198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0934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6418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21476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51038"/>
            <a:ext cx="4038600" cy="4221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51038"/>
            <a:ext cx="4038600" cy="4221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0427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3888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52040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4884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68790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84826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838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951038"/>
            <a:ext cx="8229600" cy="376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1" name="Rectangle 17"/>
          <p:cNvSpPr>
            <a:spLocks noChangeArrowheads="1"/>
          </p:cNvSpPr>
          <p:nvPr/>
        </p:nvSpPr>
        <p:spPr bwMode="auto">
          <a:xfrm>
            <a:off x="685800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gn="r">
              <a:defRPr/>
            </a:pPr>
            <a:fld id="{5FFA08FE-4D65-42CB-9EB3-55A31B3E224C}" type="slidenum">
              <a:rPr lang="en-US" sz="1000">
                <a:latin typeface="Arial" pitchFamily="34" charset="0"/>
                <a:ea typeface="ＭＳ Ｐゴシック" pitchFamily="34" charset="-128"/>
              </a:rPr>
              <a:pPr algn="r">
                <a:defRPr/>
              </a:pPr>
              <a:t>‹#›</a:t>
            </a:fld>
            <a:endParaRPr lang="en-US" sz="1000">
              <a:latin typeface="Arial" pitchFamily="34" charset="0"/>
              <a:ea typeface="ＭＳ Ｐゴシック" pitchFamily="34" charset="-128"/>
            </a:endParaRPr>
          </a:p>
        </p:txBody>
      </p:sp>
      <p:pic>
        <p:nvPicPr>
          <p:cNvPr id="1029" name="Picture 4" descr="Grayrobinson"/>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172200" y="152400"/>
            <a:ext cx="2492375"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 descr="footerforpitches2.jpg"/>
          <p:cNvPicPr>
            <a:picLocks noChangeAspect="1"/>
          </p:cNvPicPr>
          <p:nvPr userDrawn="1"/>
        </p:nvPicPr>
        <p:blipFill>
          <a:blip r:embed="rId14">
            <a:extLst>
              <a:ext uri="{28A0092B-C50C-407E-A947-70E740481C1C}">
                <a14:useLocalDpi xmlns:a14="http://schemas.microsoft.com/office/drawing/2010/main" val="0"/>
              </a:ext>
            </a:extLst>
          </a:blip>
          <a:srcRect t="30203"/>
          <a:stretch>
            <a:fillRect/>
          </a:stretch>
        </p:blipFill>
        <p:spPr bwMode="auto">
          <a:xfrm>
            <a:off x="-36513" y="5856288"/>
            <a:ext cx="9236076"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5"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rtl="0" eaLnBrk="0" fontAlgn="base" hangingPunct="0">
        <a:spcBef>
          <a:spcPct val="0"/>
        </a:spcBef>
        <a:spcAft>
          <a:spcPct val="0"/>
        </a:spcAft>
        <a:defRPr sz="36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3600">
          <a:solidFill>
            <a:schemeClr val="tx2"/>
          </a:solidFill>
          <a:latin typeface="Arial" charset="0"/>
          <a:ea typeface="MS PGothic" pitchFamily="34" charset="-128"/>
          <a:cs typeface="ＭＳ Ｐゴシック" charset="0"/>
        </a:defRPr>
      </a:lvl2pPr>
      <a:lvl3pPr algn="ctr" rtl="0" eaLnBrk="0" fontAlgn="base" hangingPunct="0">
        <a:spcBef>
          <a:spcPct val="0"/>
        </a:spcBef>
        <a:spcAft>
          <a:spcPct val="0"/>
        </a:spcAft>
        <a:defRPr sz="3600">
          <a:solidFill>
            <a:schemeClr val="tx2"/>
          </a:solidFill>
          <a:latin typeface="Arial" charset="0"/>
          <a:ea typeface="MS PGothic" pitchFamily="34" charset="-128"/>
          <a:cs typeface="ＭＳ Ｐゴシック" charset="0"/>
        </a:defRPr>
      </a:lvl3pPr>
      <a:lvl4pPr algn="ctr" rtl="0" eaLnBrk="0" fontAlgn="base" hangingPunct="0">
        <a:spcBef>
          <a:spcPct val="0"/>
        </a:spcBef>
        <a:spcAft>
          <a:spcPct val="0"/>
        </a:spcAft>
        <a:defRPr sz="3600">
          <a:solidFill>
            <a:schemeClr val="tx2"/>
          </a:solidFill>
          <a:latin typeface="Arial" charset="0"/>
          <a:ea typeface="MS PGothic" pitchFamily="34" charset="-128"/>
          <a:cs typeface="ＭＳ Ｐゴシック" charset="0"/>
        </a:defRPr>
      </a:lvl4pPr>
      <a:lvl5pPr algn="ctr" rtl="0" eaLnBrk="0" fontAlgn="base" hangingPunct="0">
        <a:spcBef>
          <a:spcPct val="0"/>
        </a:spcBef>
        <a:spcAft>
          <a:spcPct val="0"/>
        </a:spcAft>
        <a:defRPr sz="3600">
          <a:solidFill>
            <a:schemeClr val="tx2"/>
          </a:solidFill>
          <a:latin typeface="Arial" charset="0"/>
          <a:ea typeface="MS PGothic" pitchFamily="34" charset="-128"/>
          <a:cs typeface="ＭＳ Ｐゴシック" charset="0"/>
        </a:defRPr>
      </a:lvl5pPr>
      <a:lvl6pPr marL="457200" algn="ctr" rtl="0" fontAlgn="base">
        <a:spcBef>
          <a:spcPct val="0"/>
        </a:spcBef>
        <a:spcAft>
          <a:spcPct val="0"/>
        </a:spcAft>
        <a:defRPr sz="3600">
          <a:solidFill>
            <a:schemeClr val="tx2"/>
          </a:solidFill>
          <a:latin typeface="Arial" charset="0"/>
          <a:ea typeface="ＭＳ Ｐゴシック" charset="0"/>
        </a:defRPr>
      </a:lvl6pPr>
      <a:lvl7pPr marL="914400" algn="ctr" rtl="0" fontAlgn="base">
        <a:spcBef>
          <a:spcPct val="0"/>
        </a:spcBef>
        <a:spcAft>
          <a:spcPct val="0"/>
        </a:spcAft>
        <a:defRPr sz="3600">
          <a:solidFill>
            <a:schemeClr val="tx2"/>
          </a:solidFill>
          <a:latin typeface="Arial" charset="0"/>
          <a:ea typeface="ＭＳ Ｐゴシック" charset="0"/>
        </a:defRPr>
      </a:lvl7pPr>
      <a:lvl8pPr marL="1371600" algn="ctr" rtl="0" fontAlgn="base">
        <a:spcBef>
          <a:spcPct val="0"/>
        </a:spcBef>
        <a:spcAft>
          <a:spcPct val="0"/>
        </a:spcAft>
        <a:defRPr sz="3600">
          <a:solidFill>
            <a:schemeClr val="tx2"/>
          </a:solidFill>
          <a:latin typeface="Arial" charset="0"/>
          <a:ea typeface="ＭＳ Ｐゴシック" charset="0"/>
        </a:defRPr>
      </a:lvl8pPr>
      <a:lvl9pPr marL="1828800" algn="ctr" rtl="0" fontAlgn="base">
        <a:spcBef>
          <a:spcPct val="0"/>
        </a:spcBef>
        <a:spcAft>
          <a:spcPct val="0"/>
        </a:spcAft>
        <a:defRPr sz="36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438400"/>
            <a:ext cx="7772400" cy="2057400"/>
          </a:xfrm>
        </p:spPr>
        <p:txBody>
          <a:bodyPr/>
          <a:lstStyle/>
          <a:p>
            <a:pPr eaLnBrk="1" hangingPunct="1">
              <a:defRPr/>
            </a:pPr>
            <a:r>
              <a:rPr lang="en-US" sz="4200" b="1" dirty="0" smtClean="0">
                <a:ea typeface="+mj-ea"/>
                <a:cs typeface="Impact"/>
              </a:rPr>
              <a:t>GEORGIA LIEN LAW</a:t>
            </a:r>
            <a:r>
              <a:rPr lang="en-US" sz="4200" b="1" dirty="0" smtClean="0">
                <a:ea typeface="+mj-ea"/>
                <a:cs typeface="Impact"/>
              </a:rPr>
              <a:t/>
            </a:r>
            <a:br>
              <a:rPr lang="en-US" sz="4200" b="1" dirty="0" smtClean="0">
                <a:ea typeface="+mj-ea"/>
                <a:cs typeface="Impact"/>
              </a:rPr>
            </a:br>
            <a:r>
              <a:rPr lang="en-US" sz="3200" b="1" dirty="0" smtClean="0">
                <a:ea typeface="+mj-ea"/>
                <a:cs typeface="Impact"/>
              </a:rPr>
              <a:t>August 19, 2015</a:t>
            </a:r>
            <a:br>
              <a:rPr lang="en-US" sz="3200" b="1" dirty="0" smtClean="0">
                <a:ea typeface="+mj-ea"/>
                <a:cs typeface="Impact"/>
              </a:rPr>
            </a:br>
            <a:endParaRPr lang="en-US" b="1" dirty="0" smtClean="0">
              <a:ea typeface="+mj-ea"/>
              <a:cs typeface="Impact"/>
            </a:endParaRPr>
          </a:p>
        </p:txBody>
      </p:sp>
      <p:sp>
        <p:nvSpPr>
          <p:cNvPr id="2051" name="Rectangle 3"/>
          <p:cNvSpPr>
            <a:spLocks noGrp="1" noChangeArrowheads="1"/>
          </p:cNvSpPr>
          <p:nvPr>
            <p:ph type="subTitle" idx="1"/>
          </p:nvPr>
        </p:nvSpPr>
        <p:spPr>
          <a:xfrm>
            <a:off x="4495800" y="4800600"/>
            <a:ext cx="4191000" cy="1066800"/>
          </a:xfrm>
        </p:spPr>
        <p:txBody>
          <a:bodyPr/>
          <a:lstStyle/>
          <a:p>
            <a:pPr algn="r" eaLnBrk="1" hangingPunct="1">
              <a:defRPr/>
            </a:pPr>
            <a:r>
              <a:rPr lang="en-US" sz="1600" b="1" dirty="0" smtClean="0">
                <a:solidFill>
                  <a:schemeClr val="tx1">
                    <a:lumMod val="50000"/>
                    <a:lumOff val="50000"/>
                  </a:schemeClr>
                </a:solidFill>
                <a:ea typeface="+mn-ea"/>
                <a:cs typeface="+mn-cs"/>
              </a:rPr>
              <a:t>Reese J. Henderson, Jr., Esq.</a:t>
            </a:r>
            <a:endParaRPr lang="en-US" sz="1600" b="1" dirty="0" smtClean="0">
              <a:solidFill>
                <a:schemeClr val="tx1">
                  <a:lumMod val="50000"/>
                  <a:lumOff val="50000"/>
                </a:schemeClr>
              </a:solidFill>
              <a:ea typeface="+mn-ea"/>
              <a:cs typeface="+mn-cs"/>
            </a:endParaRPr>
          </a:p>
          <a:p>
            <a:pPr algn="r" eaLnBrk="1" hangingPunct="1">
              <a:defRPr/>
            </a:pPr>
            <a:r>
              <a:rPr lang="en-US" sz="1600" b="1" dirty="0" smtClean="0">
                <a:solidFill>
                  <a:schemeClr val="tx1">
                    <a:lumMod val="50000"/>
                    <a:lumOff val="50000"/>
                  </a:schemeClr>
                </a:solidFill>
                <a:ea typeface="+mn-ea"/>
                <a:cs typeface="+mn-cs"/>
              </a:rPr>
              <a:t>904-598-9929</a:t>
            </a:r>
          </a:p>
          <a:p>
            <a:pPr algn="r" eaLnBrk="1" hangingPunct="1">
              <a:defRPr/>
            </a:pPr>
            <a:r>
              <a:rPr lang="en-US" sz="1600" b="1" dirty="0" smtClean="0">
                <a:solidFill>
                  <a:schemeClr val="tx1">
                    <a:lumMod val="50000"/>
                    <a:lumOff val="50000"/>
                  </a:schemeClr>
                </a:solidFill>
                <a:ea typeface="+mn-ea"/>
                <a:cs typeface="+mn-cs"/>
              </a:rPr>
              <a:t>Reese.henderson@gray-robinson.com</a:t>
            </a:r>
            <a:endParaRPr lang="en-US" sz="1600" b="1" dirty="0" smtClean="0">
              <a:solidFill>
                <a:schemeClr val="tx1">
                  <a:lumMod val="50000"/>
                  <a:lumOff val="50000"/>
                </a:schemeClr>
              </a:solidFill>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Notice of Lien Rights</a:t>
            </a:r>
            <a:endParaRPr lang="en-US" dirty="0"/>
          </a:p>
        </p:txBody>
      </p:sp>
      <p:sp>
        <p:nvSpPr>
          <p:cNvPr id="3" name="Content Placeholder 2"/>
          <p:cNvSpPr>
            <a:spLocks noGrp="1"/>
          </p:cNvSpPr>
          <p:nvPr>
            <p:ph idx="1"/>
          </p:nvPr>
        </p:nvSpPr>
        <p:spPr/>
        <p:txBody>
          <a:bodyPr/>
          <a:lstStyle/>
          <a:p>
            <a:r>
              <a:rPr lang="en-US" dirty="0" smtClean="0"/>
              <a:t>Procedure:</a:t>
            </a:r>
          </a:p>
          <a:p>
            <a:pPr marL="971550" lvl="1" indent="-514350">
              <a:buFont typeface="+mj-lt"/>
              <a:buAutoNum type="arabicPeriod"/>
            </a:pPr>
            <a:r>
              <a:rPr lang="en-US" dirty="0" smtClean="0"/>
              <a:t>Record </a:t>
            </a:r>
            <a:r>
              <a:rPr lang="en-US" dirty="0" err="1" smtClean="0"/>
              <a:t>PNLR</a:t>
            </a:r>
            <a:r>
              <a:rPr lang="en-US" dirty="0" smtClean="0"/>
              <a:t> within </a:t>
            </a:r>
            <a:r>
              <a:rPr lang="en-US" b="1" dirty="0" smtClean="0"/>
              <a:t>30 days</a:t>
            </a:r>
            <a:r>
              <a:rPr lang="en-US" dirty="0" smtClean="0"/>
              <a:t> of first furnishing labor, services or materials</a:t>
            </a:r>
          </a:p>
          <a:p>
            <a:pPr marL="971550" lvl="1" indent="-514350">
              <a:buFont typeface="+mj-lt"/>
              <a:buAutoNum type="arabicPeriod"/>
            </a:pPr>
            <a:r>
              <a:rPr lang="en-US" dirty="0" smtClean="0"/>
              <a:t>Send copy to contractor or owner within </a:t>
            </a:r>
            <a:r>
              <a:rPr lang="en-US" b="1" dirty="0" smtClean="0"/>
              <a:t>7 days</a:t>
            </a:r>
            <a:r>
              <a:rPr lang="en-US" dirty="0" smtClean="0"/>
              <a:t> of filing by certified or registered mail or “statutory overnight delivery” (e.g., </a:t>
            </a:r>
            <a:r>
              <a:rPr lang="en-US" dirty="0" err="1" smtClean="0"/>
              <a:t>Fedex</a:t>
            </a:r>
            <a:r>
              <a:rPr lang="en-US" dirty="0" smtClean="0"/>
              <a:t>) (Note: Get proof of delivery!)</a:t>
            </a:r>
            <a:endParaRPr lang="en-US" dirty="0"/>
          </a:p>
        </p:txBody>
      </p:sp>
    </p:spTree>
    <p:extLst>
      <p:ext uri="{BB962C8B-B14F-4D97-AF65-F5344CB8AC3E}">
        <p14:creationId xmlns:p14="http://schemas.microsoft.com/office/powerpoint/2010/main" val="214265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3">
                                            <p:txEl>
                                              <p:pRg st="1" end="1"/>
                                            </p:txEl>
                                          </p:spTgt>
                                        </p:tgtEl>
                                        <p:attrNameLst>
                                          <p:attrName>r</p:attrName>
                                        </p:attrNameLst>
                                      </p:cBhvr>
                                    </p:animRot>
                                    <p:animRot by="-240000">
                                      <p:cBhvr>
                                        <p:cTn id="11" dur="200" fill="hold">
                                          <p:stCondLst>
                                            <p:cond delay="200"/>
                                          </p:stCondLst>
                                        </p:cTn>
                                        <p:tgtEl>
                                          <p:spTgt spid="3">
                                            <p:txEl>
                                              <p:pRg st="1" end="1"/>
                                            </p:txEl>
                                          </p:spTgt>
                                        </p:tgtEl>
                                        <p:attrNameLst>
                                          <p:attrName>r</p:attrName>
                                        </p:attrNameLst>
                                      </p:cBhvr>
                                    </p:animRot>
                                    <p:animRot by="240000">
                                      <p:cBhvr>
                                        <p:cTn id="12" dur="200" fill="hold">
                                          <p:stCondLst>
                                            <p:cond delay="400"/>
                                          </p:stCondLst>
                                        </p:cTn>
                                        <p:tgtEl>
                                          <p:spTgt spid="3">
                                            <p:txEl>
                                              <p:pRg st="1" end="1"/>
                                            </p:txEl>
                                          </p:spTgt>
                                        </p:tgtEl>
                                        <p:attrNameLst>
                                          <p:attrName>r</p:attrName>
                                        </p:attrNameLst>
                                      </p:cBhvr>
                                    </p:animRot>
                                    <p:animRot by="-240000">
                                      <p:cBhvr>
                                        <p:cTn id="13" dur="200" fill="hold">
                                          <p:stCondLst>
                                            <p:cond delay="600"/>
                                          </p:stCondLst>
                                        </p:cTn>
                                        <p:tgtEl>
                                          <p:spTgt spid="3">
                                            <p:txEl>
                                              <p:pRg st="1" end="1"/>
                                            </p:txEl>
                                          </p:spTgt>
                                        </p:tgtEl>
                                        <p:attrNameLst>
                                          <p:attrName>r</p:attrName>
                                        </p:attrNameLst>
                                      </p:cBhvr>
                                    </p:animRot>
                                    <p:animRot by="120000">
                                      <p:cBhvr>
                                        <p:cTn id="14" dur="200" fill="hold">
                                          <p:stCondLst>
                                            <p:cond delay="800"/>
                                          </p:stCondLst>
                                        </p:cTn>
                                        <p:tgtEl>
                                          <p:spTgt spid="3">
                                            <p:txEl>
                                              <p:pRg st="1" end="1"/>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nodeType="clickEffect">
                                  <p:stCondLst>
                                    <p:cond delay="0"/>
                                  </p:stCondLst>
                                  <p:childTnLst>
                                    <p:animEffect transition="out" filter="fade">
                                      <p:cBhvr>
                                        <p:cTn id="18" dur="500" tmFilter="0, 0; .2, .5; .8, .5; 1, 0"/>
                                        <p:tgtEl>
                                          <p:spTgt spid="3">
                                            <p:txEl>
                                              <p:pRg st="2" end="2"/>
                                            </p:txEl>
                                          </p:spTgt>
                                        </p:tgtEl>
                                      </p:cBhvr>
                                    </p:animEffect>
                                    <p:animScale>
                                      <p:cBhvr>
                                        <p:cTn id="19" dur="250" autoRev="1" fill="hold"/>
                                        <p:tgtEl>
                                          <p:spTgt spid="3">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then?</a:t>
            </a:r>
            <a:endParaRPr lang="en-US" dirty="0"/>
          </a:p>
        </p:txBody>
      </p:sp>
      <p:sp>
        <p:nvSpPr>
          <p:cNvPr id="3" name="Content Placeholder 2"/>
          <p:cNvSpPr>
            <a:spLocks noGrp="1"/>
          </p:cNvSpPr>
          <p:nvPr>
            <p:ph idx="1"/>
          </p:nvPr>
        </p:nvSpPr>
        <p:spPr/>
        <p:txBody>
          <a:bodyPr/>
          <a:lstStyle/>
          <a:p>
            <a:r>
              <a:rPr lang="en-US" dirty="0" smtClean="0"/>
              <a:t>Either:</a:t>
            </a:r>
          </a:p>
          <a:p>
            <a:pPr lvl="1"/>
            <a:r>
              <a:rPr lang="en-US" dirty="0" smtClean="0"/>
              <a:t>Claimant is paid – must file cancellation of </a:t>
            </a:r>
            <a:r>
              <a:rPr lang="en-US" dirty="0" err="1" smtClean="0"/>
              <a:t>PNLR</a:t>
            </a:r>
            <a:endParaRPr lang="en-US" dirty="0" smtClean="0"/>
          </a:p>
          <a:p>
            <a:pPr lvl="1"/>
            <a:r>
              <a:rPr lang="en-US" dirty="0" err="1" smtClean="0"/>
              <a:t>PNLR</a:t>
            </a:r>
            <a:r>
              <a:rPr lang="en-US" dirty="0" smtClean="0"/>
              <a:t> expires (if no Claim of Lien timely filed)</a:t>
            </a:r>
          </a:p>
          <a:p>
            <a:pPr lvl="1"/>
            <a:r>
              <a:rPr lang="en-US" dirty="0" smtClean="0"/>
              <a:t>Claimant receives Demand to File Lien, which shortens time to file lien to </a:t>
            </a:r>
            <a:r>
              <a:rPr lang="en-US" b="1" dirty="0" smtClean="0"/>
              <a:t>ten days</a:t>
            </a:r>
            <a:r>
              <a:rPr lang="en-US" dirty="0"/>
              <a:t> </a:t>
            </a:r>
            <a:r>
              <a:rPr lang="en-US" dirty="0" smtClean="0"/>
              <a:t>(discussed below)</a:t>
            </a:r>
            <a:endParaRPr lang="en-US" dirty="0"/>
          </a:p>
        </p:txBody>
      </p:sp>
    </p:spTree>
    <p:extLst>
      <p:ext uri="{BB962C8B-B14F-4D97-AF65-F5344CB8AC3E}">
        <p14:creationId xmlns:p14="http://schemas.microsoft.com/office/powerpoint/2010/main" val="417364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 of Lien</a:t>
            </a:r>
            <a:endParaRPr lang="en-US" dirty="0"/>
          </a:p>
        </p:txBody>
      </p:sp>
      <p:sp>
        <p:nvSpPr>
          <p:cNvPr id="3" name="Content Placeholder 2"/>
          <p:cNvSpPr>
            <a:spLocks noGrp="1"/>
          </p:cNvSpPr>
          <p:nvPr>
            <p:ph idx="1"/>
          </p:nvPr>
        </p:nvSpPr>
        <p:spPr/>
        <p:txBody>
          <a:bodyPr/>
          <a:lstStyle/>
          <a:p>
            <a:r>
              <a:rPr lang="en-US" dirty="0" smtClean="0"/>
              <a:t>What’s the process?</a:t>
            </a:r>
          </a:p>
          <a:p>
            <a:pPr marL="971550" lvl="1" indent="-514350">
              <a:buFont typeface="+mj-lt"/>
              <a:buAutoNum type="arabicPeriod"/>
            </a:pPr>
            <a:r>
              <a:rPr lang="en-US" sz="2400" dirty="0" smtClean="0"/>
              <a:t>Determine if payment bond recorded with Notice of Commencement</a:t>
            </a:r>
          </a:p>
          <a:p>
            <a:pPr marL="971550" lvl="1" indent="-514350">
              <a:buFont typeface="+mj-lt"/>
              <a:buAutoNum type="arabicPeriod"/>
            </a:pPr>
            <a:r>
              <a:rPr lang="en-US" sz="2400" dirty="0" smtClean="0"/>
              <a:t>If not, record Claim of Lien in Georgia county where project is located within </a:t>
            </a:r>
            <a:r>
              <a:rPr lang="en-US" sz="2400" b="1" dirty="0" smtClean="0"/>
              <a:t>90 days</a:t>
            </a:r>
            <a:r>
              <a:rPr lang="en-US" sz="2400" dirty="0" smtClean="0"/>
              <a:t> of last furnishing</a:t>
            </a:r>
          </a:p>
          <a:p>
            <a:pPr marL="971550" lvl="1" indent="-514350">
              <a:buFont typeface="+mj-lt"/>
              <a:buAutoNum type="arabicPeriod"/>
            </a:pPr>
            <a:r>
              <a:rPr lang="en-US" sz="2400" dirty="0" smtClean="0"/>
              <a:t>Serve copy of Claim of Lien to owner or contractor as owner’s agent </a:t>
            </a:r>
            <a:r>
              <a:rPr lang="en-US" sz="2400" b="1" dirty="0" smtClean="0"/>
              <a:t>two business days</a:t>
            </a:r>
            <a:r>
              <a:rPr lang="en-US" sz="2400" dirty="0" smtClean="0"/>
              <a:t> after recording.</a:t>
            </a:r>
          </a:p>
          <a:p>
            <a:pPr marL="971550" lvl="1" indent="-514350">
              <a:buFont typeface="+mj-lt"/>
              <a:buAutoNum type="arabicPeriod"/>
            </a:pPr>
            <a:endParaRPr lang="en-US" dirty="0"/>
          </a:p>
        </p:txBody>
      </p:sp>
    </p:spTree>
    <p:extLst>
      <p:ext uri="{BB962C8B-B14F-4D97-AF65-F5344CB8AC3E}">
        <p14:creationId xmlns:p14="http://schemas.microsoft.com/office/powerpoint/2010/main" val="247322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1" end="1"/>
                                            </p:txEl>
                                          </p:spTgt>
                                        </p:tgtEl>
                                      </p:cBhvr>
                                    </p:animEffect>
                                    <p:animScale>
                                      <p:cBhvr>
                                        <p:cTn id="7" dur="250" autoRev="1" fill="hold"/>
                                        <p:tgtEl>
                                          <p:spTgt spid="3">
                                            <p:txEl>
                                              <p:pRg st="1" end="1"/>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2" end="2"/>
                                            </p:txEl>
                                          </p:spTgt>
                                        </p:tgtEl>
                                      </p:cBhvr>
                                    </p:animEffect>
                                    <p:animScale>
                                      <p:cBhvr>
                                        <p:cTn id="12" dur="250" autoRev="1" fill="hold"/>
                                        <p:tgtEl>
                                          <p:spTgt spid="3">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21600000">
                                      <p:cBhvr>
                                        <p:cTn id="16" dur="2000" fill="hold"/>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Lien Preparation Tip</a:t>
            </a:r>
            <a:endParaRPr lang="en-US" dirty="0"/>
          </a:p>
        </p:txBody>
      </p:sp>
      <p:sp>
        <p:nvSpPr>
          <p:cNvPr id="3" name="Content Placeholder 2"/>
          <p:cNvSpPr>
            <a:spLocks noGrp="1"/>
          </p:cNvSpPr>
          <p:nvPr>
            <p:ph idx="1"/>
          </p:nvPr>
        </p:nvSpPr>
        <p:spPr/>
        <p:txBody>
          <a:bodyPr/>
          <a:lstStyle/>
          <a:p>
            <a:pPr algn="just"/>
            <a:r>
              <a:rPr lang="en-US" sz="2800" dirty="0" smtClean="0"/>
              <a:t>Include statutory warning language:  </a:t>
            </a:r>
          </a:p>
          <a:p>
            <a:pPr marL="0" indent="0" algn="just">
              <a:buNone/>
            </a:pPr>
            <a:r>
              <a:rPr lang="en-US" sz="2800" dirty="0" smtClean="0"/>
              <a:t>“</a:t>
            </a:r>
            <a:r>
              <a:rPr lang="en-US" sz="2800" b="1" dirty="0" smtClean="0"/>
              <a:t>THIS CLAIM OF LIEN EXPIRES AND IS VOID 395 DAYS FROM THE DATE OF FILING OF THE CLAIM OF LIEN IF NO NOTICE OF COMMENCEMENT OF LIEN ACTION IS FILED IN THAT TIME PERIOD.  THE OWNER HAS THE RIGHT TO CONTEST THIS LIEN.</a:t>
            </a:r>
            <a:r>
              <a:rPr lang="en-US" sz="2800" dirty="0" smtClean="0"/>
              <a:t>”</a:t>
            </a:r>
            <a:endParaRPr lang="en-US" sz="2800" dirty="0"/>
          </a:p>
        </p:txBody>
      </p:sp>
    </p:spTree>
    <p:extLst>
      <p:ext uri="{BB962C8B-B14F-4D97-AF65-F5344CB8AC3E}">
        <p14:creationId xmlns:p14="http://schemas.microsoft.com/office/powerpoint/2010/main" val="227466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Lien Service Tip</a:t>
            </a:r>
            <a:endParaRPr lang="en-US" dirty="0"/>
          </a:p>
        </p:txBody>
      </p:sp>
      <p:sp>
        <p:nvSpPr>
          <p:cNvPr id="3" name="Content Placeholder 2"/>
          <p:cNvSpPr>
            <a:spLocks noGrp="1"/>
          </p:cNvSpPr>
          <p:nvPr>
            <p:ph idx="1"/>
          </p:nvPr>
        </p:nvSpPr>
        <p:spPr/>
        <p:txBody>
          <a:bodyPr/>
          <a:lstStyle/>
          <a:p>
            <a:r>
              <a:rPr lang="en-US" dirty="0" smtClean="0"/>
              <a:t>Serve copy of Claim of Lien by registered or certified mail or “statutory overnight delivery” (e.g., </a:t>
            </a:r>
            <a:r>
              <a:rPr lang="en-US" dirty="0" err="1" smtClean="0"/>
              <a:t>Fedex</a:t>
            </a:r>
            <a:r>
              <a:rPr lang="en-US" dirty="0" smtClean="0"/>
              <a:t>)</a:t>
            </a:r>
            <a:endParaRPr lang="en-US" dirty="0"/>
          </a:p>
        </p:txBody>
      </p:sp>
    </p:spTree>
    <p:extLst>
      <p:ext uri="{BB962C8B-B14F-4D97-AF65-F5344CB8AC3E}">
        <p14:creationId xmlns:p14="http://schemas.microsoft.com/office/powerpoint/2010/main" val="12764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Commencement of “Lien Action”</a:t>
            </a:r>
            <a:endParaRPr lang="en-US" dirty="0"/>
          </a:p>
        </p:txBody>
      </p:sp>
      <p:sp>
        <p:nvSpPr>
          <p:cNvPr id="3" name="Content Placeholder 2"/>
          <p:cNvSpPr>
            <a:spLocks noGrp="1"/>
          </p:cNvSpPr>
          <p:nvPr>
            <p:ph idx="1"/>
          </p:nvPr>
        </p:nvSpPr>
        <p:spPr/>
        <p:txBody>
          <a:bodyPr/>
          <a:lstStyle/>
          <a:p>
            <a:r>
              <a:rPr lang="en-US" dirty="0" smtClean="0"/>
              <a:t>Must commence “lien action” within </a:t>
            </a:r>
            <a:r>
              <a:rPr lang="en-US" b="1" dirty="0" smtClean="0"/>
              <a:t>365 days </a:t>
            </a:r>
            <a:r>
              <a:rPr lang="en-US" dirty="0" smtClean="0"/>
              <a:t>after the date the Claim of Lien is recorded.</a:t>
            </a:r>
          </a:p>
          <a:p>
            <a:r>
              <a:rPr lang="en-US" dirty="0" smtClean="0"/>
              <a:t>Must record a “Notice of Commencement of Lien Action” within </a:t>
            </a:r>
            <a:r>
              <a:rPr lang="en-US" b="1" dirty="0" smtClean="0"/>
              <a:t>30 days</a:t>
            </a:r>
            <a:r>
              <a:rPr lang="en-US" dirty="0" smtClean="0"/>
              <a:t> after filing the lien action</a:t>
            </a:r>
          </a:p>
          <a:p>
            <a:r>
              <a:rPr lang="en-US" dirty="0" smtClean="0"/>
              <a:t>365 + 30 = 395 days (see lien warning)</a:t>
            </a:r>
            <a:endParaRPr lang="en-US" dirty="0"/>
          </a:p>
        </p:txBody>
      </p:sp>
    </p:spTree>
    <p:extLst>
      <p:ext uri="{BB962C8B-B14F-4D97-AF65-F5344CB8AC3E}">
        <p14:creationId xmlns:p14="http://schemas.microsoft.com/office/powerpoint/2010/main" val="196500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anim calcmode="lin" valueType="num">
                                      <p:cBhvr>
                                        <p:cTn id="1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Georgia Lien Waivers</a:t>
            </a:r>
            <a:endParaRPr lang="en-US" dirty="0"/>
          </a:p>
        </p:txBody>
      </p:sp>
      <p:sp>
        <p:nvSpPr>
          <p:cNvPr id="3" name="Content Placeholder 2"/>
          <p:cNvSpPr>
            <a:spLocks noGrp="1"/>
          </p:cNvSpPr>
          <p:nvPr>
            <p:ph idx="1"/>
          </p:nvPr>
        </p:nvSpPr>
        <p:spPr/>
        <p:txBody>
          <a:bodyPr/>
          <a:lstStyle/>
          <a:p>
            <a:r>
              <a:rPr lang="en-US" dirty="0" smtClean="0"/>
              <a:t>Good news:  lien waivers signed in advance of furnishing labor, services or materials are void and unenforceable (as in Florida).</a:t>
            </a:r>
          </a:p>
          <a:p>
            <a:r>
              <a:rPr lang="en-US" dirty="0" smtClean="0"/>
              <a:t>Neutral news:  statutory lien waiver forms are mandatory in Georgia (releases must “substantially follow” the statutory form).</a:t>
            </a:r>
            <a:endParaRPr lang="en-US" dirty="0"/>
          </a:p>
        </p:txBody>
      </p:sp>
    </p:spTree>
    <p:extLst>
      <p:ext uri="{BB962C8B-B14F-4D97-AF65-F5344CB8AC3E}">
        <p14:creationId xmlns:p14="http://schemas.microsoft.com/office/powerpoint/2010/main" val="340910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Statutory Lien Waivers</a:t>
            </a:r>
            <a:endParaRPr lang="en-US" dirty="0"/>
          </a:p>
        </p:txBody>
      </p:sp>
      <p:sp>
        <p:nvSpPr>
          <p:cNvPr id="3" name="Content Placeholder 2"/>
          <p:cNvSpPr>
            <a:spLocks noGrp="1"/>
          </p:cNvSpPr>
          <p:nvPr>
            <p:ph idx="1"/>
          </p:nvPr>
        </p:nvSpPr>
        <p:spPr/>
        <p:txBody>
          <a:bodyPr/>
          <a:lstStyle/>
          <a:p>
            <a:r>
              <a:rPr lang="en-US" dirty="0" smtClean="0"/>
              <a:t>Two types:  (1) interim waiver and release upon payment; and (2) waiver and release upon final payment.</a:t>
            </a:r>
          </a:p>
          <a:p>
            <a:r>
              <a:rPr lang="en-US" b="1" dirty="0" smtClean="0"/>
              <a:t>Built-in Gotcha:</a:t>
            </a:r>
            <a:r>
              <a:rPr lang="en-US" dirty="0" smtClean="0"/>
              <a:t>  lien waivers are conditional for 60 days.  After that, they </a:t>
            </a:r>
            <a:r>
              <a:rPr lang="en-US" i="1" dirty="0" smtClean="0"/>
              <a:t>automatically </a:t>
            </a:r>
            <a:r>
              <a:rPr lang="en-US" dirty="0" smtClean="0"/>
              <a:t>become unconditional!</a:t>
            </a:r>
            <a:endParaRPr lang="en-US" b="1" dirty="0"/>
          </a:p>
        </p:txBody>
      </p:sp>
    </p:spTree>
    <p:extLst>
      <p:ext uri="{BB962C8B-B14F-4D97-AF65-F5344CB8AC3E}">
        <p14:creationId xmlns:p14="http://schemas.microsoft.com/office/powerpoint/2010/main" val="10151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I do?</a:t>
            </a:r>
            <a:endParaRPr lang="en-US" dirty="0"/>
          </a:p>
        </p:txBody>
      </p:sp>
      <p:sp>
        <p:nvSpPr>
          <p:cNvPr id="3" name="Content Placeholder 2"/>
          <p:cNvSpPr>
            <a:spLocks noGrp="1"/>
          </p:cNvSpPr>
          <p:nvPr>
            <p:ph idx="1"/>
          </p:nvPr>
        </p:nvSpPr>
        <p:spPr/>
        <p:txBody>
          <a:bodyPr/>
          <a:lstStyle/>
          <a:p>
            <a:r>
              <a:rPr lang="en-US" dirty="0" smtClean="0"/>
              <a:t>If you are paid, you do nothing.  Owner has an unconditional waiver and is happy.</a:t>
            </a:r>
          </a:p>
          <a:p>
            <a:r>
              <a:rPr lang="en-US" dirty="0" smtClean="0"/>
              <a:t>If you are not paid, you can:</a:t>
            </a:r>
          </a:p>
          <a:p>
            <a:pPr lvl="1"/>
            <a:r>
              <a:rPr lang="en-US" dirty="0" smtClean="0"/>
              <a:t>Record an Affidavit of Nonpayment (if work is still ongoing), or</a:t>
            </a:r>
          </a:p>
          <a:p>
            <a:pPr lvl="1"/>
            <a:r>
              <a:rPr lang="en-US" dirty="0" smtClean="0"/>
              <a:t>Record a Claim of Lien (if work is finished or indefinitely halted).</a:t>
            </a:r>
            <a:endParaRPr lang="en-US" dirty="0"/>
          </a:p>
        </p:txBody>
      </p:sp>
    </p:spTree>
    <p:extLst>
      <p:ext uri="{BB962C8B-B14F-4D97-AF65-F5344CB8AC3E}">
        <p14:creationId xmlns:p14="http://schemas.microsoft.com/office/powerpoint/2010/main" val="188371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Affidavit of Nonpayment?</a:t>
            </a:r>
            <a:endParaRPr lang="en-US" dirty="0"/>
          </a:p>
        </p:txBody>
      </p:sp>
      <p:sp>
        <p:nvSpPr>
          <p:cNvPr id="3" name="Content Placeholder 2"/>
          <p:cNvSpPr>
            <a:spLocks noGrp="1"/>
          </p:cNvSpPr>
          <p:nvPr>
            <p:ph idx="1"/>
          </p:nvPr>
        </p:nvSpPr>
        <p:spPr/>
        <p:txBody>
          <a:bodyPr/>
          <a:lstStyle/>
          <a:p>
            <a:r>
              <a:rPr lang="en-US" dirty="0" smtClean="0"/>
              <a:t>Affidavit (i.e., sworn) stating that payment reflected in waiver form was </a:t>
            </a:r>
            <a:r>
              <a:rPr lang="en-US" b="1" dirty="0" smtClean="0"/>
              <a:t>not</a:t>
            </a:r>
            <a:r>
              <a:rPr lang="en-US" dirty="0"/>
              <a:t> </a:t>
            </a:r>
            <a:r>
              <a:rPr lang="en-US" dirty="0" smtClean="0"/>
              <a:t>paid and referencing the date of the lien waiver and the amount stated as due.</a:t>
            </a:r>
          </a:p>
          <a:p>
            <a:r>
              <a:rPr lang="en-US" dirty="0" smtClean="0"/>
              <a:t>Must be recorded in county where project is located </a:t>
            </a:r>
            <a:r>
              <a:rPr lang="en-US" i="1" dirty="0" smtClean="0"/>
              <a:t>and </a:t>
            </a:r>
            <a:r>
              <a:rPr lang="en-US" dirty="0" smtClean="0"/>
              <a:t>a copy served on the owner and contractor.</a:t>
            </a:r>
            <a:endParaRPr lang="en-US" dirty="0"/>
          </a:p>
        </p:txBody>
      </p:sp>
    </p:spTree>
    <p:extLst>
      <p:ext uri="{BB962C8B-B14F-4D97-AF65-F5344CB8AC3E}">
        <p14:creationId xmlns:p14="http://schemas.microsoft.com/office/powerpoint/2010/main" val="2968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 is a Lien?</a:t>
            </a:r>
            <a:endParaRPr lang="en-US" dirty="0"/>
          </a:p>
        </p:txBody>
      </p:sp>
      <p:sp>
        <p:nvSpPr>
          <p:cNvPr id="3" name="Content Placeholder 2"/>
          <p:cNvSpPr>
            <a:spLocks noGrp="1"/>
          </p:cNvSpPr>
          <p:nvPr>
            <p:ph idx="1"/>
          </p:nvPr>
        </p:nvSpPr>
        <p:spPr/>
        <p:txBody>
          <a:bodyPr/>
          <a:lstStyle/>
          <a:p>
            <a:pPr>
              <a:defRPr/>
            </a:pPr>
            <a:r>
              <a:rPr lang="en-US" dirty="0" smtClean="0"/>
              <a:t>A legal right to force the sale of property to pay a debt.</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that it?</a:t>
            </a:r>
            <a:endParaRPr lang="en-US" dirty="0"/>
          </a:p>
        </p:txBody>
      </p:sp>
      <p:sp>
        <p:nvSpPr>
          <p:cNvPr id="3" name="Content Placeholder 2"/>
          <p:cNvSpPr>
            <a:spLocks noGrp="1"/>
          </p:cNvSpPr>
          <p:nvPr>
            <p:ph idx="1"/>
          </p:nvPr>
        </p:nvSpPr>
        <p:spPr/>
        <p:txBody>
          <a:bodyPr/>
          <a:lstStyle/>
          <a:p>
            <a:r>
              <a:rPr lang="en-US" dirty="0" smtClean="0"/>
              <a:t>No, Affidavit of Nonpayment is </a:t>
            </a:r>
            <a:r>
              <a:rPr lang="en-US" b="1" u="sng" dirty="0" smtClean="0"/>
              <a:t>not</a:t>
            </a:r>
            <a:r>
              <a:rPr lang="en-US" dirty="0" smtClean="0"/>
              <a:t> a lien</a:t>
            </a:r>
          </a:p>
          <a:p>
            <a:r>
              <a:rPr lang="en-US" dirty="0" smtClean="0"/>
              <a:t>Still must file a Claim of Lien within 90 days of final furnishing if still not paid.</a:t>
            </a:r>
            <a:endParaRPr lang="en-US" dirty="0"/>
          </a:p>
        </p:txBody>
      </p:sp>
    </p:spTree>
    <p:extLst>
      <p:ext uri="{BB962C8B-B14F-4D97-AF65-F5344CB8AC3E}">
        <p14:creationId xmlns:p14="http://schemas.microsoft.com/office/powerpoint/2010/main" val="59217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Owner’s Tool Kit</a:t>
            </a:r>
            <a:br>
              <a:rPr lang="en-US" dirty="0" smtClean="0"/>
            </a:br>
            <a:r>
              <a:rPr lang="en-US" dirty="0" smtClean="0"/>
              <a:t>(a/k/a “Dirty Tricks”)</a:t>
            </a:r>
            <a:endParaRPr lang="en-US" dirty="0"/>
          </a:p>
        </p:txBody>
      </p:sp>
      <p:sp>
        <p:nvSpPr>
          <p:cNvPr id="3" name="Content Placeholder 2"/>
          <p:cNvSpPr>
            <a:spLocks noGrp="1"/>
          </p:cNvSpPr>
          <p:nvPr>
            <p:ph idx="1"/>
          </p:nvPr>
        </p:nvSpPr>
        <p:spPr>
          <a:xfrm>
            <a:off x="457200" y="1981200"/>
            <a:ext cx="8153400" cy="3763962"/>
          </a:xfrm>
        </p:spPr>
        <p:txBody>
          <a:bodyPr/>
          <a:lstStyle/>
          <a:p>
            <a:pPr marL="514350" indent="-514350">
              <a:buFont typeface="+mj-lt"/>
              <a:buAutoNum type="arabicPeriod"/>
            </a:pPr>
            <a:r>
              <a:rPr lang="en-US" dirty="0" smtClean="0"/>
              <a:t>Affidavit of Payment</a:t>
            </a:r>
          </a:p>
          <a:p>
            <a:pPr marL="966788" lvl="1" indent="-457200">
              <a:buFont typeface="+mj-lt"/>
              <a:buAutoNum type="alphaLcPeriod"/>
            </a:pPr>
            <a:r>
              <a:rPr lang="en-US" dirty="0" smtClean="0"/>
              <a:t>Given by Contractor in connection with:</a:t>
            </a:r>
          </a:p>
          <a:p>
            <a:pPr marL="1366838" lvl="2" indent="-334963">
              <a:buFont typeface="+mj-lt"/>
              <a:buAutoNum type="arabicParenR"/>
            </a:pPr>
            <a:r>
              <a:rPr lang="en-US" dirty="0" smtClean="0"/>
              <a:t>Final payment by owner to contractor;</a:t>
            </a:r>
          </a:p>
          <a:p>
            <a:pPr marL="1366838" lvl="2" indent="-334963">
              <a:buFont typeface="+mj-lt"/>
              <a:buAutoNum type="arabicParenR"/>
            </a:pPr>
            <a:r>
              <a:rPr lang="en-US" dirty="0" smtClean="0"/>
              <a:t>a “Bona Fide Sale” by Owner to third party; or</a:t>
            </a:r>
          </a:p>
          <a:p>
            <a:pPr marL="1366838" lvl="2" indent="-334963">
              <a:buFont typeface="+mj-lt"/>
              <a:buAutoNum type="arabicParenR"/>
            </a:pPr>
            <a:r>
              <a:rPr lang="en-US" dirty="0" smtClean="0"/>
              <a:t>a loan secured by a mortgage lien on property.</a:t>
            </a:r>
          </a:p>
          <a:p>
            <a:pPr marL="966788" lvl="1" indent="-457200">
              <a:buFont typeface="+mj-lt"/>
              <a:buAutoNum type="alphaLcPeriod"/>
            </a:pPr>
            <a:r>
              <a:rPr lang="en-US" dirty="0" smtClean="0"/>
              <a:t>Effect?</a:t>
            </a:r>
          </a:p>
          <a:p>
            <a:pPr marL="1366838" lvl="2" indent="-400050">
              <a:buFont typeface="+mj-lt"/>
              <a:buAutoNum type="arabicParenR"/>
            </a:pPr>
            <a:r>
              <a:rPr lang="en-US" dirty="0" smtClean="0"/>
              <a:t>Dissolves lien rights of all lien claimants, </a:t>
            </a:r>
            <a:r>
              <a:rPr lang="en-US" u="sng" dirty="0" smtClean="0"/>
              <a:t>even if falsely sworn!</a:t>
            </a:r>
            <a:endParaRPr lang="en-US" dirty="0"/>
          </a:p>
        </p:txBody>
      </p:sp>
    </p:spTree>
    <p:extLst>
      <p:ext uri="{BB962C8B-B14F-4D97-AF65-F5344CB8AC3E}">
        <p14:creationId xmlns:p14="http://schemas.microsoft.com/office/powerpoint/2010/main" val="157945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anim calcmode="lin" valueType="num">
                                      <p:cBhvr>
                                        <p:cTn id="38"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39"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protect my lien rights?</a:t>
            </a:r>
            <a:endParaRPr lang="en-US" dirty="0"/>
          </a:p>
        </p:txBody>
      </p:sp>
      <p:sp>
        <p:nvSpPr>
          <p:cNvPr id="3" name="Content Placeholder 2"/>
          <p:cNvSpPr>
            <a:spLocks noGrp="1"/>
          </p:cNvSpPr>
          <p:nvPr>
            <p:ph idx="1"/>
          </p:nvPr>
        </p:nvSpPr>
        <p:spPr/>
        <p:txBody>
          <a:bodyPr/>
          <a:lstStyle/>
          <a:p>
            <a:r>
              <a:rPr lang="en-US" sz="2600" dirty="0" smtClean="0"/>
              <a:t>Remember the Preliminary Notice of Lien Rights?</a:t>
            </a:r>
          </a:p>
          <a:p>
            <a:pPr lvl="1"/>
            <a:r>
              <a:rPr lang="en-US" sz="2600" dirty="0" smtClean="0"/>
              <a:t>Affidavit of Payment is </a:t>
            </a:r>
            <a:r>
              <a:rPr lang="en-US" sz="2600" u="sng" dirty="0" smtClean="0"/>
              <a:t>not</a:t>
            </a:r>
            <a:r>
              <a:rPr lang="en-US" sz="2600" dirty="0" smtClean="0"/>
              <a:t> effective against lien claimant who filed a valid </a:t>
            </a:r>
            <a:r>
              <a:rPr lang="en-US" sz="2600" dirty="0" err="1" smtClean="0"/>
              <a:t>PNLR</a:t>
            </a:r>
            <a:endParaRPr lang="en-US" sz="2600" dirty="0" smtClean="0"/>
          </a:p>
          <a:p>
            <a:pPr lvl="1"/>
            <a:r>
              <a:rPr lang="en-US" sz="2600" dirty="0" smtClean="0"/>
              <a:t>Also not effective against lien claimant who filed a valid Claim of Lien</a:t>
            </a:r>
          </a:p>
          <a:p>
            <a:pPr lvl="1"/>
            <a:r>
              <a:rPr lang="en-US" sz="2600" dirty="0" smtClean="0"/>
              <a:t>Filing the </a:t>
            </a:r>
            <a:r>
              <a:rPr lang="en-US" sz="2600" dirty="0" err="1" smtClean="0"/>
              <a:t>PNLR</a:t>
            </a:r>
            <a:r>
              <a:rPr lang="en-US" sz="2600" dirty="0" smtClean="0"/>
              <a:t> early saves you the “race to the courthouse” to file the Claim of Lien</a:t>
            </a:r>
            <a:endParaRPr lang="en-US" sz="2600" dirty="0"/>
          </a:p>
        </p:txBody>
      </p:sp>
    </p:spTree>
    <p:extLst>
      <p:ext uri="{BB962C8B-B14F-4D97-AF65-F5344CB8AC3E}">
        <p14:creationId xmlns:p14="http://schemas.microsoft.com/office/powerpoint/2010/main" val="390413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3">
                                            <p:txEl>
                                              <p:pRg st="1" end="1"/>
                                            </p:txEl>
                                          </p:spTgt>
                                        </p:tgtEl>
                                        <p:attrNameLst>
                                          <p:attrName>r</p:attrName>
                                        </p:attrNameLst>
                                      </p:cBhvr>
                                    </p:animRot>
                                    <p:animRot by="-240000">
                                      <p:cBhvr>
                                        <p:cTn id="12" dur="200" fill="hold">
                                          <p:stCondLst>
                                            <p:cond delay="200"/>
                                          </p:stCondLst>
                                        </p:cTn>
                                        <p:tgtEl>
                                          <p:spTgt spid="3">
                                            <p:txEl>
                                              <p:pRg st="1" end="1"/>
                                            </p:txEl>
                                          </p:spTgt>
                                        </p:tgtEl>
                                        <p:attrNameLst>
                                          <p:attrName>r</p:attrName>
                                        </p:attrNameLst>
                                      </p:cBhvr>
                                    </p:animRot>
                                    <p:animRot by="240000">
                                      <p:cBhvr>
                                        <p:cTn id="13" dur="200" fill="hold">
                                          <p:stCondLst>
                                            <p:cond delay="400"/>
                                          </p:stCondLst>
                                        </p:cTn>
                                        <p:tgtEl>
                                          <p:spTgt spid="3">
                                            <p:txEl>
                                              <p:pRg st="1" end="1"/>
                                            </p:txEl>
                                          </p:spTgt>
                                        </p:tgtEl>
                                        <p:attrNameLst>
                                          <p:attrName>r</p:attrName>
                                        </p:attrNameLst>
                                      </p:cBhvr>
                                    </p:animRot>
                                    <p:animRot by="-240000">
                                      <p:cBhvr>
                                        <p:cTn id="14" dur="200" fill="hold">
                                          <p:stCondLst>
                                            <p:cond delay="600"/>
                                          </p:stCondLst>
                                        </p:cTn>
                                        <p:tgtEl>
                                          <p:spTgt spid="3">
                                            <p:txEl>
                                              <p:pRg st="1" end="1"/>
                                            </p:txEl>
                                          </p:spTgt>
                                        </p:tgtEl>
                                        <p:attrNameLst>
                                          <p:attrName>r</p:attrName>
                                        </p:attrNameLst>
                                      </p:cBhvr>
                                    </p:animRot>
                                    <p:animRot by="120000">
                                      <p:cBhvr>
                                        <p:cTn id="15" dur="200" fill="hold">
                                          <p:stCondLst>
                                            <p:cond delay="800"/>
                                          </p:stCondLst>
                                        </p:cTn>
                                        <p:tgtEl>
                                          <p:spTgt spid="3">
                                            <p:txEl>
                                              <p:pRg st="1" end="1"/>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32" presetClass="emph" presetSubtype="0" fill="hold" nodeType="clickEffect">
                                  <p:stCondLst>
                                    <p:cond delay="0"/>
                                  </p:stCondLst>
                                  <p:childTnLst>
                                    <p:animRot by="120000">
                                      <p:cBhvr>
                                        <p:cTn id="19" dur="100" fill="hold">
                                          <p:stCondLst>
                                            <p:cond delay="0"/>
                                          </p:stCondLst>
                                        </p:cTn>
                                        <p:tgtEl>
                                          <p:spTgt spid="3">
                                            <p:txEl>
                                              <p:pRg st="2" end="2"/>
                                            </p:txEl>
                                          </p:spTgt>
                                        </p:tgtEl>
                                        <p:attrNameLst>
                                          <p:attrName>r</p:attrName>
                                        </p:attrNameLst>
                                      </p:cBhvr>
                                    </p:animRot>
                                    <p:animRot by="-240000">
                                      <p:cBhvr>
                                        <p:cTn id="20" dur="200" fill="hold">
                                          <p:stCondLst>
                                            <p:cond delay="200"/>
                                          </p:stCondLst>
                                        </p:cTn>
                                        <p:tgtEl>
                                          <p:spTgt spid="3">
                                            <p:txEl>
                                              <p:pRg st="2" end="2"/>
                                            </p:txEl>
                                          </p:spTgt>
                                        </p:tgtEl>
                                        <p:attrNameLst>
                                          <p:attrName>r</p:attrName>
                                        </p:attrNameLst>
                                      </p:cBhvr>
                                    </p:animRot>
                                    <p:animRot by="240000">
                                      <p:cBhvr>
                                        <p:cTn id="21" dur="200" fill="hold">
                                          <p:stCondLst>
                                            <p:cond delay="400"/>
                                          </p:stCondLst>
                                        </p:cTn>
                                        <p:tgtEl>
                                          <p:spTgt spid="3">
                                            <p:txEl>
                                              <p:pRg st="2" end="2"/>
                                            </p:txEl>
                                          </p:spTgt>
                                        </p:tgtEl>
                                        <p:attrNameLst>
                                          <p:attrName>r</p:attrName>
                                        </p:attrNameLst>
                                      </p:cBhvr>
                                    </p:animRot>
                                    <p:animRot by="-240000">
                                      <p:cBhvr>
                                        <p:cTn id="22" dur="200" fill="hold">
                                          <p:stCondLst>
                                            <p:cond delay="600"/>
                                          </p:stCondLst>
                                        </p:cTn>
                                        <p:tgtEl>
                                          <p:spTgt spid="3">
                                            <p:txEl>
                                              <p:pRg st="2" end="2"/>
                                            </p:txEl>
                                          </p:spTgt>
                                        </p:tgtEl>
                                        <p:attrNameLst>
                                          <p:attrName>r</p:attrName>
                                        </p:attrNameLst>
                                      </p:cBhvr>
                                    </p:animRot>
                                    <p:animRot by="120000">
                                      <p:cBhvr>
                                        <p:cTn id="23" dur="200" fill="hold">
                                          <p:stCondLst>
                                            <p:cond delay="800"/>
                                          </p:stCondLst>
                                        </p:cTn>
                                        <p:tgtEl>
                                          <p:spTgt spid="3">
                                            <p:txEl>
                                              <p:pRg st="2" end="2"/>
                                            </p:txEl>
                                          </p:spTgt>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Owner’s Tool Kit (cont.)</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2"/>
            </a:pPr>
            <a:r>
              <a:rPr lang="en-US" dirty="0" smtClean="0"/>
              <a:t>Demand for Filing of Claim of Lien</a:t>
            </a:r>
          </a:p>
          <a:p>
            <a:pPr marL="914400" lvl="1" indent="-339725"/>
            <a:r>
              <a:rPr lang="en-US" sz="2400" dirty="0" smtClean="0"/>
              <a:t>May be used to cancel a Preliminary Notice of Lien Rights</a:t>
            </a:r>
          </a:p>
          <a:p>
            <a:pPr marL="914400" lvl="1" indent="-339725"/>
            <a:r>
              <a:rPr lang="en-US" sz="2400" dirty="0" smtClean="0"/>
              <a:t>Served by registered or certified mail or statutory overnight delivery</a:t>
            </a:r>
          </a:p>
          <a:p>
            <a:pPr marL="914400" lvl="1" indent="-339725"/>
            <a:r>
              <a:rPr lang="en-US" sz="2400" dirty="0" smtClean="0"/>
              <a:t>Must file Claim of Lien within </a:t>
            </a:r>
            <a:r>
              <a:rPr lang="en-US" sz="2400" b="1" dirty="0" smtClean="0"/>
              <a:t>10 days</a:t>
            </a:r>
            <a:r>
              <a:rPr lang="en-US" sz="2400" dirty="0" smtClean="0"/>
              <a:t> of the date of mailing the Demand!</a:t>
            </a:r>
          </a:p>
          <a:p>
            <a:pPr marL="914400" lvl="1" indent="-339725"/>
            <a:r>
              <a:rPr lang="en-US" sz="2400" dirty="0" smtClean="0"/>
              <a:t>If no Claim of Lien filed, </a:t>
            </a:r>
            <a:r>
              <a:rPr lang="en-US" sz="2400" dirty="0" err="1" smtClean="0"/>
              <a:t>PNLR</a:t>
            </a:r>
            <a:r>
              <a:rPr lang="en-US" sz="2400" dirty="0" smtClean="0"/>
              <a:t> may be canceled of record by filing an affidavit.</a:t>
            </a:r>
            <a:endParaRPr lang="en-US" sz="2400" dirty="0"/>
          </a:p>
        </p:txBody>
      </p:sp>
    </p:spTree>
    <p:extLst>
      <p:ext uri="{BB962C8B-B14F-4D97-AF65-F5344CB8AC3E}">
        <p14:creationId xmlns:p14="http://schemas.microsoft.com/office/powerpoint/2010/main" val="221851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ircle(in)">
                                      <p:cBhvr>
                                        <p:cTn id="13" dur="2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down)">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Owner’s Tool Kit (cont.)</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3"/>
            </a:pPr>
            <a:r>
              <a:rPr lang="en-US" dirty="0" smtClean="0"/>
              <a:t>Notice of Contest of Lien</a:t>
            </a:r>
          </a:p>
          <a:p>
            <a:pPr marL="914400" lvl="1" indent="-404813"/>
            <a:r>
              <a:rPr lang="en-US" sz="2400" dirty="0" smtClean="0"/>
              <a:t>May be used to shorten time to file lien action to enforce recorded Claim of Lien</a:t>
            </a:r>
          </a:p>
          <a:p>
            <a:pPr marL="914400" lvl="1" indent="-404813"/>
            <a:r>
              <a:rPr lang="en-US" sz="2400" dirty="0" smtClean="0"/>
              <a:t>Must be recorded and served within </a:t>
            </a:r>
            <a:r>
              <a:rPr lang="en-US" sz="2400" b="1" dirty="0" smtClean="0"/>
              <a:t>7 days</a:t>
            </a:r>
            <a:r>
              <a:rPr lang="en-US" sz="2400" dirty="0" smtClean="0"/>
              <a:t> of recording by CM, RM or SOD on lienor.</a:t>
            </a:r>
          </a:p>
          <a:p>
            <a:pPr marL="914400" lvl="1" indent="-404813"/>
            <a:r>
              <a:rPr lang="en-US" sz="2400" dirty="0" smtClean="0"/>
              <a:t>Lienor has </a:t>
            </a:r>
            <a:r>
              <a:rPr lang="en-US" sz="2400" b="1" dirty="0" smtClean="0"/>
              <a:t>60 days</a:t>
            </a:r>
            <a:r>
              <a:rPr lang="en-US" sz="2400" dirty="0"/>
              <a:t> </a:t>
            </a:r>
            <a:r>
              <a:rPr lang="en-US" sz="2400" dirty="0" smtClean="0"/>
              <a:t>from receipt of Notice of Contest of Lien to file a lien action, and </a:t>
            </a:r>
            <a:r>
              <a:rPr lang="en-US" sz="2400" b="1" dirty="0" smtClean="0"/>
              <a:t>30 days</a:t>
            </a:r>
            <a:r>
              <a:rPr lang="en-US" sz="2400" dirty="0" smtClean="0"/>
              <a:t> after filing to record the Notice of Commencement of Lien Action.</a:t>
            </a:r>
            <a:endParaRPr lang="en-US" sz="2400" dirty="0"/>
          </a:p>
        </p:txBody>
      </p:sp>
    </p:spTree>
    <p:extLst>
      <p:ext uri="{BB962C8B-B14F-4D97-AF65-F5344CB8AC3E}">
        <p14:creationId xmlns:p14="http://schemas.microsoft.com/office/powerpoint/2010/main" val="261949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Bonding Off Liens</a:t>
            </a:r>
            <a:endParaRPr lang="en-US" dirty="0"/>
          </a:p>
        </p:txBody>
      </p:sp>
      <p:sp>
        <p:nvSpPr>
          <p:cNvPr id="3" name="Content Placeholder 2"/>
          <p:cNvSpPr>
            <a:spLocks noGrp="1"/>
          </p:cNvSpPr>
          <p:nvPr>
            <p:ph idx="1"/>
          </p:nvPr>
        </p:nvSpPr>
        <p:spPr/>
        <p:txBody>
          <a:bodyPr/>
          <a:lstStyle/>
          <a:p>
            <a:r>
              <a:rPr lang="en-US" dirty="0" smtClean="0"/>
              <a:t>Filing bond in double the amount claimed (commercial projects) with surety approved by Clerk transfers lien to bond and releases lien from property.</a:t>
            </a:r>
          </a:p>
          <a:p>
            <a:r>
              <a:rPr lang="en-US" dirty="0" smtClean="0"/>
              <a:t>Person filing bond required to send a notice of filing bond by CM, RM or SOD to lien claimant.</a:t>
            </a:r>
            <a:endParaRPr lang="en-US" dirty="0"/>
          </a:p>
        </p:txBody>
      </p:sp>
    </p:spTree>
    <p:extLst>
      <p:ext uri="{BB962C8B-B14F-4D97-AF65-F5344CB8AC3E}">
        <p14:creationId xmlns:p14="http://schemas.microsoft.com/office/powerpoint/2010/main" val="344258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Bonding Off Liens (cont.)</a:t>
            </a:r>
            <a:endParaRPr lang="en-US" dirty="0"/>
          </a:p>
        </p:txBody>
      </p:sp>
      <p:sp>
        <p:nvSpPr>
          <p:cNvPr id="3" name="Content Placeholder 2"/>
          <p:cNvSpPr>
            <a:spLocks noGrp="1"/>
          </p:cNvSpPr>
          <p:nvPr>
            <p:ph idx="1"/>
          </p:nvPr>
        </p:nvSpPr>
        <p:spPr/>
        <p:txBody>
          <a:bodyPr/>
          <a:lstStyle/>
          <a:p>
            <a:r>
              <a:rPr lang="en-US" dirty="0" smtClean="0"/>
              <a:t>What happens if I don’t receive the Notice?</a:t>
            </a:r>
          </a:p>
          <a:p>
            <a:pPr lvl="1"/>
            <a:r>
              <a:rPr lang="en-US" sz="2400" dirty="0" smtClean="0"/>
              <a:t>Serious concern:  Failure to serve does </a:t>
            </a:r>
            <a:r>
              <a:rPr lang="en-US" sz="2400" u="sng" dirty="0" smtClean="0"/>
              <a:t>not</a:t>
            </a:r>
            <a:r>
              <a:rPr lang="en-US" sz="2400" dirty="0" smtClean="0"/>
              <a:t> invalidate the bond.  Property is still released from the lien.</a:t>
            </a:r>
          </a:p>
          <a:p>
            <a:pPr lvl="1"/>
            <a:r>
              <a:rPr lang="en-US" sz="2400" dirty="0" smtClean="0"/>
              <a:t>Lien claimant may mistakenly file suit to enforce lien against property only to learn (too late) that lien was “bonded off.”</a:t>
            </a:r>
            <a:endParaRPr lang="en-US" sz="2400" dirty="0"/>
          </a:p>
        </p:txBody>
      </p:sp>
    </p:spTree>
    <p:extLst>
      <p:ext uri="{BB962C8B-B14F-4D97-AF65-F5344CB8AC3E}">
        <p14:creationId xmlns:p14="http://schemas.microsoft.com/office/powerpoint/2010/main" val="202294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Effective are Liens in Georgia?</a:t>
            </a:r>
            <a:endParaRPr lang="en-US" dirty="0"/>
          </a:p>
        </p:txBody>
      </p:sp>
      <p:sp>
        <p:nvSpPr>
          <p:cNvPr id="3" name="Content Placeholder 2"/>
          <p:cNvSpPr>
            <a:spLocks noGrp="1"/>
          </p:cNvSpPr>
          <p:nvPr>
            <p:ph idx="1"/>
          </p:nvPr>
        </p:nvSpPr>
        <p:spPr/>
        <p:txBody>
          <a:bodyPr/>
          <a:lstStyle/>
          <a:p>
            <a:r>
              <a:rPr lang="en-US" dirty="0" smtClean="0"/>
              <a:t>Answer:</a:t>
            </a:r>
          </a:p>
          <a:p>
            <a:pPr lvl="1"/>
            <a:r>
              <a:rPr lang="en-US" dirty="0" smtClean="0"/>
              <a:t>Georgia sucks!</a:t>
            </a:r>
          </a:p>
          <a:p>
            <a:pPr lvl="1"/>
            <a:r>
              <a:rPr lang="en-US" dirty="0" smtClean="0"/>
              <a:t>Two big disadvantages:</a:t>
            </a:r>
          </a:p>
          <a:p>
            <a:pPr marL="1371600" lvl="2" indent="-457200">
              <a:buFont typeface="+mj-lt"/>
              <a:buAutoNum type="arabicPeriod"/>
            </a:pPr>
            <a:r>
              <a:rPr lang="en-US" dirty="0" smtClean="0"/>
              <a:t>Liens are </a:t>
            </a:r>
            <a:r>
              <a:rPr lang="en-US" i="1" dirty="0" smtClean="0"/>
              <a:t>in rem </a:t>
            </a:r>
            <a:r>
              <a:rPr lang="en-US" dirty="0" smtClean="0"/>
              <a:t>only (only secured by property)</a:t>
            </a:r>
          </a:p>
          <a:p>
            <a:pPr marL="1371600" lvl="2" indent="-457200">
              <a:buFont typeface="+mj-lt"/>
              <a:buAutoNum type="arabicPeriod"/>
            </a:pPr>
            <a:r>
              <a:rPr lang="en-US" dirty="0" smtClean="0"/>
              <a:t>No statutory attorney’s fees</a:t>
            </a:r>
            <a:endParaRPr lang="en-US" dirty="0"/>
          </a:p>
        </p:txBody>
      </p:sp>
    </p:spTree>
    <p:extLst>
      <p:ext uri="{BB962C8B-B14F-4D97-AF65-F5344CB8AC3E}">
        <p14:creationId xmlns:p14="http://schemas.microsoft.com/office/powerpoint/2010/main" val="390997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2000" fill="hold"/>
                                        <p:tgtEl>
                                          <p:spTgt spid="3">
                                            <p:txEl>
                                              <p:pRg st="1" end="1"/>
                                            </p:txEl>
                                          </p:spTgt>
                                        </p:tgtEl>
                                      </p:cBhvr>
                                      <p:by x="150000" y="150000"/>
                                    </p:animScale>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Georgia Payment Bond Law</a:t>
            </a:r>
            <a:endParaRPr lang="en-US" dirty="0"/>
          </a:p>
        </p:txBody>
      </p:sp>
      <p:sp>
        <p:nvSpPr>
          <p:cNvPr id="3" name="Content Placeholder 2"/>
          <p:cNvSpPr>
            <a:spLocks noGrp="1"/>
          </p:cNvSpPr>
          <p:nvPr>
            <p:ph idx="1"/>
          </p:nvPr>
        </p:nvSpPr>
        <p:spPr/>
        <p:txBody>
          <a:bodyPr/>
          <a:lstStyle/>
          <a:p>
            <a:r>
              <a:rPr lang="en-US" sz="2800" dirty="0" smtClean="0"/>
              <a:t>The Good:  Bonds on private projects do </a:t>
            </a:r>
            <a:r>
              <a:rPr lang="en-US" sz="2800" u="sng" dirty="0" smtClean="0"/>
              <a:t>not</a:t>
            </a:r>
            <a:r>
              <a:rPr lang="en-US" sz="2800" dirty="0" smtClean="0"/>
              <a:t> exempt the property from liens (double-barreled protection).</a:t>
            </a:r>
          </a:p>
          <a:p>
            <a:r>
              <a:rPr lang="en-US" sz="2800" dirty="0" smtClean="0"/>
              <a:t>The Bad:  Still no statutory attorney’s fees.</a:t>
            </a:r>
          </a:p>
          <a:p>
            <a:r>
              <a:rPr lang="en-US" sz="2800" dirty="0" smtClean="0"/>
              <a:t>The Ugly:  Good luck getting a copy of the payment bond (unless it happens to be recorded with the Notice of Commencement).</a:t>
            </a:r>
            <a:endParaRPr lang="en-US" sz="2800" dirty="0"/>
          </a:p>
        </p:txBody>
      </p:sp>
    </p:spTree>
    <p:extLst>
      <p:ext uri="{BB962C8B-B14F-4D97-AF65-F5344CB8AC3E}">
        <p14:creationId xmlns:p14="http://schemas.microsoft.com/office/powerpoint/2010/main" val="288940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barn(inVertical)">
                                      <p:cBhvr>
                                        <p:cTn id="4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Notices on Bonded Jobs</a:t>
            </a:r>
            <a:endParaRPr lang="en-US" dirty="0"/>
          </a:p>
        </p:txBody>
      </p:sp>
      <p:sp>
        <p:nvSpPr>
          <p:cNvPr id="3" name="Content Placeholder 2"/>
          <p:cNvSpPr>
            <a:spLocks noGrp="1"/>
          </p:cNvSpPr>
          <p:nvPr>
            <p:ph idx="1"/>
          </p:nvPr>
        </p:nvSpPr>
        <p:spPr/>
        <p:txBody>
          <a:bodyPr/>
          <a:lstStyle/>
          <a:p>
            <a:r>
              <a:rPr lang="en-US" dirty="0" smtClean="0"/>
              <a:t>Government projects:</a:t>
            </a:r>
          </a:p>
          <a:p>
            <a:pPr lvl="1"/>
            <a:r>
              <a:rPr lang="en-US" dirty="0" smtClean="0"/>
              <a:t>1</a:t>
            </a:r>
            <a:r>
              <a:rPr lang="en-US" baseline="30000" dirty="0" smtClean="0"/>
              <a:t>st</a:t>
            </a:r>
            <a:r>
              <a:rPr lang="en-US" dirty="0" smtClean="0"/>
              <a:t> tier subs:  no notices required, just file suit within one year of completion of project.</a:t>
            </a:r>
          </a:p>
          <a:p>
            <a:pPr lvl="1"/>
            <a:r>
              <a:rPr lang="en-US" dirty="0" smtClean="0"/>
              <a:t>2</a:t>
            </a:r>
            <a:r>
              <a:rPr lang="en-US" baseline="30000" dirty="0" smtClean="0"/>
              <a:t>nd</a:t>
            </a:r>
            <a:r>
              <a:rPr lang="en-US" dirty="0" smtClean="0"/>
              <a:t> tier and lower subs:</a:t>
            </a:r>
          </a:p>
          <a:p>
            <a:pPr lvl="2"/>
            <a:r>
              <a:rPr lang="en-US" dirty="0" smtClean="0"/>
              <a:t>Notice of commencement filed – serve Notice to Contractor within 30 days of first furnishing.</a:t>
            </a:r>
          </a:p>
          <a:p>
            <a:pPr lvl="2"/>
            <a:r>
              <a:rPr lang="en-US" dirty="0" smtClean="0"/>
              <a:t>No notice of commencement filed – serve notice of nonpayment within 90 days of last furnishing.</a:t>
            </a:r>
            <a:endParaRPr lang="en-US" dirty="0"/>
          </a:p>
        </p:txBody>
      </p:sp>
    </p:spTree>
    <p:extLst>
      <p:ext uri="{BB962C8B-B14F-4D97-AF65-F5344CB8AC3E}">
        <p14:creationId xmlns:p14="http://schemas.microsoft.com/office/powerpoint/2010/main" val="78780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arn(inVertical)">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Has Lien Rights?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3670814"/>
              </p:ext>
            </p:extLst>
          </p:nvPr>
        </p:nvGraphicFramePr>
        <p:xfrm>
          <a:off x="609600" y="1752600"/>
          <a:ext cx="7924800" cy="3710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936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Notices on Private Projects</a:t>
            </a:r>
            <a:endParaRPr lang="en-US" dirty="0"/>
          </a:p>
        </p:txBody>
      </p:sp>
      <p:sp>
        <p:nvSpPr>
          <p:cNvPr id="3" name="Content Placeholder 2"/>
          <p:cNvSpPr>
            <a:spLocks noGrp="1"/>
          </p:cNvSpPr>
          <p:nvPr>
            <p:ph idx="1"/>
          </p:nvPr>
        </p:nvSpPr>
        <p:spPr/>
        <p:txBody>
          <a:bodyPr/>
          <a:lstStyle/>
          <a:p>
            <a:r>
              <a:rPr lang="en-US" dirty="0" smtClean="0"/>
              <a:t>Two scenarios:</a:t>
            </a:r>
          </a:p>
          <a:p>
            <a:pPr marL="971550" lvl="1" indent="-514350">
              <a:buFont typeface="+mj-lt"/>
              <a:buAutoNum type="arabicPeriod"/>
            </a:pPr>
            <a:r>
              <a:rPr lang="en-US" dirty="0" smtClean="0"/>
              <a:t>Contractor files Notice of Commencement</a:t>
            </a:r>
          </a:p>
          <a:p>
            <a:pPr marL="1371600" lvl="2" indent="-339725"/>
            <a:r>
              <a:rPr lang="en-US" dirty="0" smtClean="0"/>
              <a:t>Second tier and lower subcontractors and suppliers must serve Notice to Contractor within 30 days of first furnishing.</a:t>
            </a:r>
          </a:p>
          <a:p>
            <a:pPr marL="965200" lvl="1" indent="-514350">
              <a:buFont typeface="+mj-lt"/>
              <a:buAutoNum type="arabicPeriod"/>
            </a:pPr>
            <a:r>
              <a:rPr lang="en-US" dirty="0" smtClean="0"/>
              <a:t>No Notice of Commencement filed</a:t>
            </a:r>
          </a:p>
          <a:p>
            <a:pPr marL="1365250" lvl="2" indent="-333375"/>
            <a:r>
              <a:rPr lang="en-US" dirty="0" smtClean="0"/>
              <a:t>Obtain copy of payment bond and provide notices as required under written terms of bond.</a:t>
            </a:r>
            <a:endParaRPr lang="en-US" dirty="0"/>
          </a:p>
        </p:txBody>
      </p:sp>
    </p:spTree>
    <p:extLst>
      <p:ext uri="{BB962C8B-B14F-4D97-AF65-F5344CB8AC3E}">
        <p14:creationId xmlns:p14="http://schemas.microsoft.com/office/powerpoint/2010/main" val="65946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anim calcmode="lin" valueType="num">
                                      <p:cBhvr>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Georgia Prompt Payment Act</a:t>
            </a:r>
            <a:endParaRPr lang="en-US" dirty="0"/>
          </a:p>
        </p:txBody>
      </p:sp>
      <p:sp>
        <p:nvSpPr>
          <p:cNvPr id="3" name="Content Placeholder 2"/>
          <p:cNvSpPr>
            <a:spLocks noGrp="1"/>
          </p:cNvSpPr>
          <p:nvPr>
            <p:ph idx="1"/>
          </p:nvPr>
        </p:nvSpPr>
        <p:spPr/>
        <p:txBody>
          <a:bodyPr/>
          <a:lstStyle/>
          <a:p>
            <a:r>
              <a:rPr lang="en-US" dirty="0" smtClean="0"/>
              <a:t>Provides deadlines for making payments downstream (see p. 37 of your materials)</a:t>
            </a:r>
          </a:p>
          <a:p>
            <a:r>
              <a:rPr lang="en-US" dirty="0" smtClean="0"/>
              <a:t>Provides for reduction of retainage</a:t>
            </a:r>
          </a:p>
          <a:p>
            <a:r>
              <a:rPr lang="en-US" dirty="0" smtClean="0"/>
              <a:t>Provides a host of defenses which make the statute effectively useless</a:t>
            </a:r>
            <a:endParaRPr lang="en-US" dirty="0"/>
          </a:p>
        </p:txBody>
      </p:sp>
    </p:spTree>
    <p:extLst>
      <p:ext uri="{BB962C8B-B14F-4D97-AF65-F5344CB8AC3E}">
        <p14:creationId xmlns:p14="http://schemas.microsoft.com/office/powerpoint/2010/main" val="308355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O.C.G.A</a:t>
            </a:r>
            <a:r>
              <a:rPr lang="en-US" dirty="0" smtClean="0"/>
              <a:t>. §7-4-16</a:t>
            </a:r>
            <a:endParaRPr lang="en-US" dirty="0"/>
          </a:p>
        </p:txBody>
      </p:sp>
      <p:sp>
        <p:nvSpPr>
          <p:cNvPr id="3" name="Content Placeholder 2"/>
          <p:cNvSpPr>
            <a:spLocks noGrp="1"/>
          </p:cNvSpPr>
          <p:nvPr>
            <p:ph idx="1"/>
          </p:nvPr>
        </p:nvSpPr>
        <p:spPr/>
        <p:txBody>
          <a:bodyPr/>
          <a:lstStyle/>
          <a:p>
            <a:r>
              <a:rPr lang="en-US" dirty="0" smtClean="0"/>
              <a:t>Allows for collection of interest at a rate not in excess of 1 and ½ percent per month on a “commercial account”.</a:t>
            </a:r>
          </a:p>
          <a:p>
            <a:r>
              <a:rPr lang="en-US" dirty="0" smtClean="0"/>
              <a:t>Account must have been due and payable at least 30 days.</a:t>
            </a:r>
          </a:p>
          <a:p>
            <a:r>
              <a:rPr lang="en-US" dirty="0" smtClean="0"/>
              <a:t>Must render a statement of the account to the debtor for interest to accrue.</a:t>
            </a:r>
            <a:endParaRPr lang="en-US" dirty="0"/>
          </a:p>
        </p:txBody>
      </p:sp>
    </p:spTree>
    <p:extLst>
      <p:ext uri="{BB962C8B-B14F-4D97-AF65-F5344CB8AC3E}">
        <p14:creationId xmlns:p14="http://schemas.microsoft.com/office/powerpoint/2010/main" val="364991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Attorney’s Fees</a:t>
            </a:r>
            <a:endParaRPr lang="en-US" dirty="0"/>
          </a:p>
        </p:txBody>
      </p:sp>
      <p:sp>
        <p:nvSpPr>
          <p:cNvPr id="3" name="Content Placeholder 2"/>
          <p:cNvSpPr>
            <a:spLocks noGrp="1"/>
          </p:cNvSpPr>
          <p:nvPr>
            <p:ph idx="1"/>
          </p:nvPr>
        </p:nvSpPr>
        <p:spPr/>
        <p:txBody>
          <a:bodyPr/>
          <a:lstStyle/>
          <a:p>
            <a:r>
              <a:rPr lang="en-US" dirty="0" smtClean="0"/>
              <a:t>Provide for attorney’s fees in your contract!</a:t>
            </a:r>
          </a:p>
          <a:p>
            <a:r>
              <a:rPr lang="en-US" dirty="0" smtClean="0"/>
              <a:t>“Bad Faith Litigation” statute</a:t>
            </a:r>
          </a:p>
          <a:p>
            <a:pPr lvl="1"/>
            <a:r>
              <a:rPr lang="en-US" dirty="0" smtClean="0"/>
              <a:t>Better odds of picking the Super Bowl winner than of recovering attorney’s fees under this statute.</a:t>
            </a:r>
            <a:endParaRPr lang="en-US" dirty="0"/>
          </a:p>
        </p:txBody>
      </p:sp>
    </p:spTree>
    <p:extLst>
      <p:ext uri="{BB962C8B-B14F-4D97-AF65-F5344CB8AC3E}">
        <p14:creationId xmlns:p14="http://schemas.microsoft.com/office/powerpoint/2010/main" val="2613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3">
                                            <p:txEl>
                                              <p:pRg st="1" end="1"/>
                                            </p:txEl>
                                          </p:spTgt>
                                        </p:tgtEl>
                                        <p:attrNameLst>
                                          <p:attrName>r</p:attrName>
                                        </p:attrNameLst>
                                      </p:cBhvr>
                                    </p:animRot>
                                    <p:animRot by="-240000">
                                      <p:cBhvr>
                                        <p:cTn id="15" dur="200" fill="hold">
                                          <p:stCondLst>
                                            <p:cond delay="200"/>
                                          </p:stCondLst>
                                        </p:cTn>
                                        <p:tgtEl>
                                          <p:spTgt spid="3">
                                            <p:txEl>
                                              <p:pRg st="1" end="1"/>
                                            </p:txEl>
                                          </p:spTgt>
                                        </p:tgtEl>
                                        <p:attrNameLst>
                                          <p:attrName>r</p:attrName>
                                        </p:attrNameLst>
                                      </p:cBhvr>
                                    </p:animRot>
                                    <p:animRot by="240000">
                                      <p:cBhvr>
                                        <p:cTn id="16" dur="200" fill="hold">
                                          <p:stCondLst>
                                            <p:cond delay="400"/>
                                          </p:stCondLst>
                                        </p:cTn>
                                        <p:tgtEl>
                                          <p:spTgt spid="3">
                                            <p:txEl>
                                              <p:pRg st="1" end="1"/>
                                            </p:txEl>
                                          </p:spTgt>
                                        </p:tgtEl>
                                        <p:attrNameLst>
                                          <p:attrName>r</p:attrName>
                                        </p:attrNameLst>
                                      </p:cBhvr>
                                    </p:animRot>
                                    <p:animRot by="-240000">
                                      <p:cBhvr>
                                        <p:cTn id="17" dur="200" fill="hold">
                                          <p:stCondLst>
                                            <p:cond delay="600"/>
                                          </p:stCondLst>
                                        </p:cTn>
                                        <p:tgtEl>
                                          <p:spTgt spid="3">
                                            <p:txEl>
                                              <p:pRg st="1" end="1"/>
                                            </p:txEl>
                                          </p:spTgt>
                                        </p:tgtEl>
                                        <p:attrNameLst>
                                          <p:attrName>r</p:attrName>
                                        </p:attrNameLst>
                                      </p:cBhvr>
                                    </p:animRot>
                                    <p:animRot by="120000">
                                      <p:cBhvr>
                                        <p:cTn id="18" dur="200" fill="hold">
                                          <p:stCondLst>
                                            <p:cond delay="800"/>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893763" y="847725"/>
            <a:ext cx="7356475" cy="1743075"/>
          </a:xfrm>
        </p:spPr>
        <p:txBody>
          <a:bodyPr/>
          <a:lstStyle/>
          <a:p>
            <a:pPr>
              <a:defRPr/>
            </a:pPr>
            <a:r>
              <a:rPr lang="en-US" sz="4200" b="1" dirty="0" smtClean="0"/>
              <a:t>Questions?</a:t>
            </a:r>
            <a:endParaRPr lang="en-US" sz="4200" b="1" dirty="0"/>
          </a:p>
        </p:txBody>
      </p:sp>
      <p:pic>
        <p:nvPicPr>
          <p:cNvPr id="512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352800"/>
            <a:ext cx="137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685800" y="48006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eaLnBrk="1" hangingPunct="1">
              <a:buFontTx/>
              <a:buNone/>
              <a:defRPr/>
            </a:pPr>
            <a:r>
              <a:rPr lang="en-US" sz="1600" b="1" dirty="0" smtClean="0">
                <a:solidFill>
                  <a:schemeClr val="tx1">
                    <a:lumMod val="50000"/>
                    <a:lumOff val="50000"/>
                  </a:schemeClr>
                </a:solidFill>
                <a:ea typeface="+mn-ea"/>
                <a:cs typeface="+mn-cs"/>
              </a:rPr>
              <a:t>Reese J. Henderson, Jr.</a:t>
            </a:r>
          </a:p>
          <a:p>
            <a:pPr marL="0" indent="0" algn="ctr" eaLnBrk="1" hangingPunct="1">
              <a:buFontTx/>
              <a:buNone/>
              <a:defRPr/>
            </a:pPr>
            <a:r>
              <a:rPr lang="en-US" sz="1600" b="1" dirty="0" smtClean="0">
                <a:solidFill>
                  <a:schemeClr val="tx1">
                    <a:lumMod val="50000"/>
                    <a:lumOff val="50000"/>
                  </a:schemeClr>
                </a:solidFill>
                <a:ea typeface="+mn-ea"/>
                <a:cs typeface="+mn-cs"/>
              </a:rPr>
              <a:t>904-598-9929</a:t>
            </a:r>
            <a:endParaRPr lang="en-US" sz="1600" b="1" dirty="0" smtClean="0">
              <a:solidFill>
                <a:schemeClr val="tx1">
                  <a:lumMod val="50000"/>
                  <a:lumOff val="50000"/>
                </a:schemeClr>
              </a:solidFill>
              <a:ea typeface="+mn-ea"/>
              <a:cs typeface="+mn-cs"/>
            </a:endParaRPr>
          </a:p>
          <a:p>
            <a:pPr marL="0" indent="0" algn="ctr" eaLnBrk="1" hangingPunct="1">
              <a:buFontTx/>
              <a:buNone/>
              <a:defRPr/>
            </a:pPr>
            <a:r>
              <a:rPr lang="en-US" sz="1600" b="1" dirty="0" smtClean="0">
                <a:solidFill>
                  <a:schemeClr val="tx1">
                    <a:lumMod val="50000"/>
                    <a:lumOff val="50000"/>
                  </a:schemeClr>
                </a:solidFill>
                <a:ea typeface="+mn-ea"/>
                <a:cs typeface="+mn-cs"/>
              </a:rPr>
              <a:t>Reese.henderson@gray-robinson.com</a:t>
            </a:r>
            <a:endParaRPr lang="en-US" sz="1600" b="1" dirty="0" smtClean="0">
              <a:solidFill>
                <a:schemeClr val="tx1">
                  <a:lumMod val="50000"/>
                  <a:lumOff val="50000"/>
                </a:schemeClr>
              </a:solidFill>
              <a:ea typeface="+mn-ea"/>
              <a:cs typeface="+mn-cs"/>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 Suppliers?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93676934"/>
              </p:ext>
            </p:extLst>
          </p:nvPr>
        </p:nvGraphicFramePr>
        <p:xfrm>
          <a:off x="457200" y="1951038"/>
          <a:ext cx="8229600" cy="3763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780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“Chain of Contracts” (</a:t>
            </a:r>
            <a:r>
              <a:rPr lang="en-US" dirty="0" err="1" smtClean="0"/>
              <a:t>p.4</a:t>
            </a:r>
            <a:r>
              <a:rPr lang="en-US" dirty="0" smtClean="0"/>
              <a:t>)</a:t>
            </a:r>
            <a:endParaRPr lang="en-US" dirty="0"/>
          </a:p>
        </p:txBody>
      </p:sp>
      <p:sp>
        <p:nvSpPr>
          <p:cNvPr id="3" name="Content Placeholder 2"/>
          <p:cNvSpPr>
            <a:spLocks noGrp="1"/>
          </p:cNvSpPr>
          <p:nvPr>
            <p:ph idx="1"/>
          </p:nvPr>
        </p:nvSpPr>
        <p:spPr/>
        <p:txBody>
          <a:bodyPr/>
          <a:lstStyle/>
          <a:p>
            <a:r>
              <a:rPr lang="en-US" i="1" dirty="0" smtClean="0"/>
              <a:t>Benning Constr. Co. v. Dykes Paving &amp; Constr. Co.</a:t>
            </a:r>
          </a:p>
          <a:p>
            <a:pPr lvl="1"/>
            <a:r>
              <a:rPr lang="en-US" dirty="0" smtClean="0"/>
              <a:t>Must have a contract with contractor or be “in a direct chain of contracts leading to the prime contractor”</a:t>
            </a:r>
          </a:p>
          <a:p>
            <a:pPr lvl="1"/>
            <a:r>
              <a:rPr lang="en-US" dirty="0" smtClean="0"/>
              <a:t>Sub-subcontract which violated anti-assignment clause was </a:t>
            </a:r>
            <a:r>
              <a:rPr lang="en-US" b="1" i="1" dirty="0" smtClean="0"/>
              <a:t>not</a:t>
            </a:r>
            <a:r>
              <a:rPr lang="en-US" i="1" dirty="0" smtClean="0"/>
              <a:t> </a:t>
            </a:r>
            <a:r>
              <a:rPr lang="en-US" dirty="0" smtClean="0"/>
              <a:t>in the chain of contracts</a:t>
            </a:r>
            <a:endParaRPr lang="en-US" dirty="0"/>
          </a:p>
        </p:txBody>
      </p:sp>
    </p:spTree>
    <p:extLst>
      <p:ext uri="{BB962C8B-B14F-4D97-AF65-F5344CB8AC3E}">
        <p14:creationId xmlns:p14="http://schemas.microsoft.com/office/powerpoint/2010/main" val="150608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Notices are Required?</a:t>
            </a:r>
            <a:endParaRPr lang="en-US" dirty="0"/>
          </a:p>
        </p:txBody>
      </p:sp>
      <p:sp>
        <p:nvSpPr>
          <p:cNvPr id="3" name="Content Placeholder 2"/>
          <p:cNvSpPr>
            <a:spLocks noGrp="1"/>
          </p:cNvSpPr>
          <p:nvPr>
            <p:ph idx="1"/>
          </p:nvPr>
        </p:nvSpPr>
        <p:spPr/>
        <p:txBody>
          <a:bodyPr/>
          <a:lstStyle/>
          <a:p>
            <a:r>
              <a:rPr lang="en-US" dirty="0" smtClean="0"/>
              <a:t>Notice of Commencement</a:t>
            </a:r>
          </a:p>
          <a:p>
            <a:pPr lvl="1"/>
            <a:r>
              <a:rPr lang="en-US" dirty="0" smtClean="0"/>
              <a:t>Technically, statute says owner “shall” file</a:t>
            </a:r>
          </a:p>
          <a:p>
            <a:pPr lvl="1"/>
            <a:r>
              <a:rPr lang="en-US" dirty="0" smtClean="0"/>
              <a:t>Reality:  Not always filed</a:t>
            </a:r>
          </a:p>
          <a:p>
            <a:pPr lvl="1"/>
            <a:r>
              <a:rPr lang="en-US" dirty="0" smtClean="0"/>
              <a:t>Penalty for not filing:  no preliminary notices required to perfect lien rights</a:t>
            </a:r>
          </a:p>
          <a:p>
            <a:pPr lvl="1"/>
            <a:endParaRPr lang="en-US" dirty="0"/>
          </a:p>
        </p:txBody>
      </p:sp>
    </p:spTree>
    <p:extLst>
      <p:ext uri="{BB962C8B-B14F-4D97-AF65-F5344CB8AC3E}">
        <p14:creationId xmlns:p14="http://schemas.microsoft.com/office/powerpoint/2010/main" val="127755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ircle(in)">
                                      <p:cBhvr>
                                        <p:cTn id="21"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Notice to Contractor</a:t>
            </a:r>
            <a:endParaRPr lang="en-US" dirty="0"/>
          </a:p>
        </p:txBody>
      </p:sp>
      <p:sp>
        <p:nvSpPr>
          <p:cNvPr id="3" name="Content Placeholder 2"/>
          <p:cNvSpPr>
            <a:spLocks noGrp="1"/>
          </p:cNvSpPr>
          <p:nvPr>
            <p:ph idx="1"/>
          </p:nvPr>
        </p:nvSpPr>
        <p:spPr/>
        <p:txBody>
          <a:bodyPr/>
          <a:lstStyle/>
          <a:p>
            <a:r>
              <a:rPr lang="en-US" dirty="0" smtClean="0"/>
              <a:t>Functional equivalent of the Notice to Owner</a:t>
            </a:r>
          </a:p>
          <a:p>
            <a:r>
              <a:rPr lang="en-US" dirty="0" smtClean="0"/>
              <a:t>Must be served by certified mail or registered mail within </a:t>
            </a:r>
            <a:r>
              <a:rPr lang="en-US" b="1" dirty="0" smtClean="0"/>
              <a:t>30 days</a:t>
            </a:r>
            <a:r>
              <a:rPr lang="en-US" dirty="0" smtClean="0"/>
              <a:t> of first furnishing labor, services or materials</a:t>
            </a:r>
          </a:p>
          <a:p>
            <a:r>
              <a:rPr lang="en-US" dirty="0" smtClean="0"/>
              <a:t>Must be sent to the owner </a:t>
            </a:r>
            <a:r>
              <a:rPr lang="en-US" u="sng" dirty="0" smtClean="0"/>
              <a:t>and</a:t>
            </a:r>
            <a:r>
              <a:rPr lang="en-US" dirty="0" smtClean="0"/>
              <a:t> the contractor</a:t>
            </a:r>
            <a:endParaRPr lang="en-US" dirty="0"/>
          </a:p>
        </p:txBody>
      </p:sp>
    </p:spTree>
    <p:extLst>
      <p:ext uri="{BB962C8B-B14F-4D97-AF65-F5344CB8AC3E}">
        <p14:creationId xmlns:p14="http://schemas.microsoft.com/office/powerpoint/2010/main" val="424981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80">
                                          <p:stCondLst>
                                            <p:cond delay="0"/>
                                          </p:stCondLst>
                                        </p:cTn>
                                        <p:tgtEl>
                                          <p:spTgt spid="3">
                                            <p:txEl>
                                              <p:pRg st="2" end="2"/>
                                            </p:txEl>
                                          </p:spTgt>
                                        </p:tgtEl>
                                      </p:cBhvr>
                                    </p:animEffect>
                                    <p:anim calcmode="lin" valueType="num">
                                      <p:cBhvr>
                                        <p:cTn id="2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2" end="2"/>
                                            </p:txEl>
                                          </p:spTgt>
                                        </p:tgtEl>
                                      </p:cBhvr>
                                      <p:to x="100000" y="60000"/>
                                    </p:animScale>
                                    <p:animScale>
                                      <p:cBhvr>
                                        <p:cTn id="26" dur="166" decel="50000">
                                          <p:stCondLst>
                                            <p:cond delay="676"/>
                                          </p:stCondLst>
                                        </p:cTn>
                                        <p:tgtEl>
                                          <p:spTgt spid="3">
                                            <p:txEl>
                                              <p:pRg st="2" end="2"/>
                                            </p:txEl>
                                          </p:spTgt>
                                        </p:tgtEl>
                                      </p:cBhvr>
                                      <p:to x="100000" y="100000"/>
                                    </p:animScale>
                                    <p:animScale>
                                      <p:cBhvr>
                                        <p:cTn id="27" dur="26">
                                          <p:stCondLst>
                                            <p:cond delay="1312"/>
                                          </p:stCondLst>
                                        </p:cTn>
                                        <p:tgtEl>
                                          <p:spTgt spid="3">
                                            <p:txEl>
                                              <p:pRg st="2" end="2"/>
                                            </p:txEl>
                                          </p:spTgt>
                                        </p:tgtEl>
                                      </p:cBhvr>
                                      <p:to x="100000" y="80000"/>
                                    </p:animScale>
                                    <p:animScale>
                                      <p:cBhvr>
                                        <p:cTn id="28" dur="166" decel="50000">
                                          <p:stCondLst>
                                            <p:cond delay="1338"/>
                                          </p:stCondLst>
                                        </p:cTn>
                                        <p:tgtEl>
                                          <p:spTgt spid="3">
                                            <p:txEl>
                                              <p:pRg st="2" end="2"/>
                                            </p:txEl>
                                          </p:spTgt>
                                        </p:tgtEl>
                                      </p:cBhvr>
                                      <p:to x="100000" y="100000"/>
                                    </p:animScale>
                                    <p:animScale>
                                      <p:cBhvr>
                                        <p:cTn id="29" dur="26">
                                          <p:stCondLst>
                                            <p:cond delay="1642"/>
                                          </p:stCondLst>
                                        </p:cTn>
                                        <p:tgtEl>
                                          <p:spTgt spid="3">
                                            <p:txEl>
                                              <p:pRg st="2" end="2"/>
                                            </p:txEl>
                                          </p:spTgt>
                                        </p:tgtEl>
                                      </p:cBhvr>
                                      <p:to x="100000" y="90000"/>
                                    </p:animScale>
                                    <p:animScale>
                                      <p:cBhvr>
                                        <p:cTn id="30" dur="166" decel="50000">
                                          <p:stCondLst>
                                            <p:cond delay="1668"/>
                                          </p:stCondLst>
                                        </p:cTn>
                                        <p:tgtEl>
                                          <p:spTgt spid="3">
                                            <p:txEl>
                                              <p:pRg st="2" end="2"/>
                                            </p:txEl>
                                          </p:spTgt>
                                        </p:tgtEl>
                                      </p:cBhvr>
                                      <p:to x="100000" y="100000"/>
                                    </p:animScale>
                                    <p:animScale>
                                      <p:cBhvr>
                                        <p:cTn id="31" dur="26">
                                          <p:stCondLst>
                                            <p:cond delay="1808"/>
                                          </p:stCondLst>
                                        </p:cTn>
                                        <p:tgtEl>
                                          <p:spTgt spid="3">
                                            <p:txEl>
                                              <p:pRg st="2" end="2"/>
                                            </p:txEl>
                                          </p:spTgt>
                                        </p:tgtEl>
                                      </p:cBhvr>
                                      <p:to x="100000" y="95000"/>
                                    </p:animScale>
                                    <p:animScale>
                                      <p:cBhvr>
                                        <p:cTn id="32"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Notice to Contractor</a:t>
            </a:r>
            <a:endParaRPr lang="en-US" dirty="0"/>
          </a:p>
        </p:txBody>
      </p:sp>
      <p:sp>
        <p:nvSpPr>
          <p:cNvPr id="3" name="Content Placeholder 2"/>
          <p:cNvSpPr>
            <a:spLocks noGrp="1"/>
          </p:cNvSpPr>
          <p:nvPr>
            <p:ph idx="1"/>
          </p:nvPr>
        </p:nvSpPr>
        <p:spPr/>
        <p:txBody>
          <a:bodyPr/>
          <a:lstStyle/>
          <a:p>
            <a:r>
              <a:rPr lang="en-US" dirty="0" smtClean="0"/>
              <a:t>Who is required to send?</a:t>
            </a:r>
          </a:p>
          <a:p>
            <a:pPr marL="971550" lvl="1" indent="-514350">
              <a:buFont typeface="+mj-lt"/>
              <a:buAutoNum type="arabicPeriod"/>
            </a:pPr>
            <a:r>
              <a:rPr lang="en-US" dirty="0" smtClean="0"/>
              <a:t>First-tier subcontractors and suppliers – no notice required</a:t>
            </a:r>
          </a:p>
          <a:p>
            <a:pPr marL="971550" lvl="1" indent="-514350">
              <a:buFont typeface="+mj-lt"/>
              <a:buAutoNum type="arabicPeriod"/>
            </a:pPr>
            <a:r>
              <a:rPr lang="en-US" dirty="0" smtClean="0"/>
              <a:t>Second-tier subcontractors and suppliers (and below) – must serve notice to contractor</a:t>
            </a:r>
            <a:endParaRPr lang="en-US" dirty="0"/>
          </a:p>
        </p:txBody>
      </p:sp>
    </p:spTree>
    <p:extLst>
      <p:ext uri="{BB962C8B-B14F-4D97-AF65-F5344CB8AC3E}">
        <p14:creationId xmlns:p14="http://schemas.microsoft.com/office/powerpoint/2010/main" val="142036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Notice of Lien Rights</a:t>
            </a:r>
            <a:endParaRPr lang="en-US" dirty="0"/>
          </a:p>
        </p:txBody>
      </p:sp>
      <p:sp>
        <p:nvSpPr>
          <p:cNvPr id="3" name="Content Placeholder 2"/>
          <p:cNvSpPr>
            <a:spLocks noGrp="1"/>
          </p:cNvSpPr>
          <p:nvPr>
            <p:ph idx="1"/>
          </p:nvPr>
        </p:nvSpPr>
        <p:spPr/>
        <p:txBody>
          <a:bodyPr/>
          <a:lstStyle/>
          <a:p>
            <a:r>
              <a:rPr lang="en-US" dirty="0" smtClean="0"/>
              <a:t>What is it?</a:t>
            </a:r>
          </a:p>
          <a:p>
            <a:pPr lvl="1"/>
            <a:r>
              <a:rPr lang="en-US" dirty="0" smtClean="0"/>
              <a:t>Document recorded in the public records of the county where the property is located</a:t>
            </a:r>
          </a:p>
          <a:p>
            <a:pPr lvl="1"/>
            <a:r>
              <a:rPr lang="en-US" dirty="0" smtClean="0"/>
              <a:t>Not a lien!  Gives notice that claimant is furnishing labor, services or materials and is preserving the right to file a lien at a later date, if not paid</a:t>
            </a:r>
            <a:endParaRPr lang="en-US" dirty="0"/>
          </a:p>
        </p:txBody>
      </p:sp>
    </p:spTree>
    <p:extLst>
      <p:ext uri="{BB962C8B-B14F-4D97-AF65-F5344CB8AC3E}">
        <p14:creationId xmlns:p14="http://schemas.microsoft.com/office/powerpoint/2010/main" val="392431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597</TotalTime>
  <Words>1521</Words>
  <Application>Microsoft Office PowerPoint</Application>
  <PresentationFormat>On-screen Show (4:3)</PresentationFormat>
  <Paragraphs>147</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MS PGothic</vt:lpstr>
      <vt:lpstr>Calibri</vt:lpstr>
      <vt:lpstr>Impact</vt:lpstr>
      <vt:lpstr>Default Design</vt:lpstr>
      <vt:lpstr>GEORGIA LIEN LAW August 19, 2015 </vt:lpstr>
      <vt:lpstr>What is a Lien?</vt:lpstr>
      <vt:lpstr>Who Has Lien Rights?</vt:lpstr>
      <vt:lpstr>Material Suppliers?</vt:lpstr>
      <vt:lpstr>“Chain of Contracts” (p.4)</vt:lpstr>
      <vt:lpstr>What Notices are Required?</vt:lpstr>
      <vt:lpstr>Notice to Contractor</vt:lpstr>
      <vt:lpstr>Notice to Contractor</vt:lpstr>
      <vt:lpstr>Preliminary Notice of Lien Rights</vt:lpstr>
      <vt:lpstr>Preliminary Notice of Lien Rights</vt:lpstr>
      <vt:lpstr>What Happens then?</vt:lpstr>
      <vt:lpstr>Claim of Lien</vt:lpstr>
      <vt:lpstr>Lien Preparation Tip</vt:lpstr>
      <vt:lpstr>Lien Service Tip</vt:lpstr>
      <vt:lpstr>Commencement of “Lien Action”</vt:lpstr>
      <vt:lpstr>Georgia Lien Waivers</vt:lpstr>
      <vt:lpstr>Statutory Lien Waivers</vt:lpstr>
      <vt:lpstr>What do I do?</vt:lpstr>
      <vt:lpstr>What is an Affidavit of Nonpayment?</vt:lpstr>
      <vt:lpstr>Is that it?</vt:lpstr>
      <vt:lpstr>Owner’s Tool Kit (a/k/a “Dirty Tricks”)</vt:lpstr>
      <vt:lpstr>How do I protect my lien rights?</vt:lpstr>
      <vt:lpstr>Owner’s Tool Kit (cont.)</vt:lpstr>
      <vt:lpstr>Owner’s Tool Kit (cont.)</vt:lpstr>
      <vt:lpstr>Bonding Off Liens</vt:lpstr>
      <vt:lpstr>Bonding Off Liens (cont.)</vt:lpstr>
      <vt:lpstr>How Effective are Liens in Georgia?</vt:lpstr>
      <vt:lpstr>Georgia Payment Bond Law</vt:lpstr>
      <vt:lpstr>Notices on Bonded Jobs</vt:lpstr>
      <vt:lpstr>Notices on Private Projects</vt:lpstr>
      <vt:lpstr>Georgia Prompt Payment Act</vt:lpstr>
      <vt:lpstr>O.C.G.A. §7-4-16</vt:lpstr>
      <vt:lpstr>Attorney’s Fees</vt:lpstr>
      <vt:lpstr>Questions?</vt:lpstr>
    </vt:vector>
  </TitlesOfParts>
  <Company>GrayRobinson, 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dc:creator>
  <cp:lastModifiedBy>GR</cp:lastModifiedBy>
  <cp:revision>97</cp:revision>
  <dcterms:created xsi:type="dcterms:W3CDTF">2009-06-23T02:34:02Z</dcterms:created>
  <dcterms:modified xsi:type="dcterms:W3CDTF">2015-08-18T22:24:51Z</dcterms:modified>
</cp:coreProperties>
</file>